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734" r:id="rId2"/>
    <p:sldMasterId id="2147483759" r:id="rId3"/>
  </p:sldMasterIdLst>
  <p:notesMasterIdLst>
    <p:notesMasterId r:id="rId29"/>
  </p:notesMasterIdLst>
  <p:sldIdLst>
    <p:sldId id="289" r:id="rId4"/>
    <p:sldId id="286" r:id="rId5"/>
    <p:sldId id="287" r:id="rId6"/>
    <p:sldId id="276" r:id="rId7"/>
    <p:sldId id="292" r:id="rId8"/>
    <p:sldId id="295" r:id="rId9"/>
    <p:sldId id="290" r:id="rId10"/>
    <p:sldId id="291" r:id="rId11"/>
    <p:sldId id="293" r:id="rId12"/>
    <p:sldId id="294" r:id="rId13"/>
    <p:sldId id="288" r:id="rId14"/>
    <p:sldId id="296" r:id="rId15"/>
    <p:sldId id="297" r:id="rId16"/>
    <p:sldId id="299" r:id="rId17"/>
    <p:sldId id="300" r:id="rId18"/>
    <p:sldId id="298" r:id="rId19"/>
    <p:sldId id="303" r:id="rId20"/>
    <p:sldId id="304" r:id="rId21"/>
    <p:sldId id="301" r:id="rId22"/>
    <p:sldId id="302" r:id="rId23"/>
    <p:sldId id="305" r:id="rId24"/>
    <p:sldId id="306" r:id="rId25"/>
    <p:sldId id="307" r:id="rId26"/>
    <p:sldId id="308" r:id="rId27"/>
    <p:sldId id="30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6014" autoAdjust="0"/>
    <p:restoredTop sz="50826" autoAdjust="0"/>
  </p:normalViewPr>
  <p:slideViewPr>
    <p:cSldViewPr snapToGrid="0">
      <p:cViewPr>
        <p:scale>
          <a:sx n="30" d="100"/>
          <a:sy n="30" d="100"/>
        </p:scale>
        <p:origin x="-438" y="-8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354CCB-23C0-4D70-8FCF-9F02D09A5D03}" type="doc">
      <dgm:prSet loTypeId="urn:microsoft.com/office/officeart/2005/8/layout/default#1" loCatId="list" qsTypeId="urn:microsoft.com/office/officeart/2005/8/quickstyle/simple3" qsCatId="simple" csTypeId="urn:microsoft.com/office/officeart/2005/8/colors/accent1_2" csCatId="accent1" phldr="1"/>
      <dgm:spPr/>
      <dgm:t>
        <a:bodyPr/>
        <a:lstStyle/>
        <a:p>
          <a:endParaRPr lang="en-US"/>
        </a:p>
      </dgm:t>
    </dgm:pt>
    <dgm:pt modelId="{E672DD99-D32B-433B-BC43-DF0284A321FD}">
      <dgm:prSet phldrT="[Text]" custT="1"/>
      <dgm:spPr/>
      <dgm:t>
        <a:bodyPr/>
        <a:lstStyle/>
        <a:p>
          <a:r>
            <a:rPr lang="en-US" sz="2400" dirty="0" smtClean="0">
              <a:solidFill>
                <a:schemeClr val="tx2"/>
              </a:solidFill>
            </a:rPr>
            <a:t>Do no harm	</a:t>
          </a:r>
          <a:endParaRPr lang="en-US" sz="2400" dirty="0">
            <a:solidFill>
              <a:schemeClr val="tx2"/>
            </a:solidFill>
          </a:endParaRPr>
        </a:p>
      </dgm:t>
    </dgm:pt>
    <dgm:pt modelId="{E16E833B-CA56-4D97-A4FF-F35ADBDB8D0D}" type="parTrans" cxnId="{D49F3422-DE44-4B32-8004-673E1E2F65CD}">
      <dgm:prSet/>
      <dgm:spPr/>
      <dgm:t>
        <a:bodyPr/>
        <a:lstStyle/>
        <a:p>
          <a:endParaRPr lang="en-US"/>
        </a:p>
      </dgm:t>
    </dgm:pt>
    <dgm:pt modelId="{B58E8691-DB03-4F0B-BE43-993131C890C6}" type="sibTrans" cxnId="{D49F3422-DE44-4B32-8004-673E1E2F65CD}">
      <dgm:prSet/>
      <dgm:spPr/>
      <dgm:t>
        <a:bodyPr/>
        <a:lstStyle/>
        <a:p>
          <a:endParaRPr lang="en-US"/>
        </a:p>
      </dgm:t>
    </dgm:pt>
    <dgm:pt modelId="{F7ABA7C2-1FE7-4271-9856-DD2ACD6E457F}">
      <dgm:prSet phldrT="[Text]" custT="1"/>
      <dgm:spPr/>
      <dgm:t>
        <a:bodyPr/>
        <a:lstStyle/>
        <a:p>
          <a:r>
            <a:rPr lang="en-US" sz="2400" dirty="0" smtClean="0">
              <a:solidFill>
                <a:schemeClr val="tx2"/>
              </a:solidFill>
            </a:rPr>
            <a:t>Be comforting &amp; supportive</a:t>
          </a:r>
          <a:endParaRPr lang="en-US" sz="2400" dirty="0">
            <a:solidFill>
              <a:schemeClr val="tx2"/>
            </a:solidFill>
          </a:endParaRPr>
        </a:p>
      </dgm:t>
    </dgm:pt>
    <dgm:pt modelId="{8E6DD5EB-45B1-4127-AD6D-F428520E3706}" type="parTrans" cxnId="{A3E2C6A2-B1FD-49F8-9DBB-BA317792ED45}">
      <dgm:prSet/>
      <dgm:spPr/>
      <dgm:t>
        <a:bodyPr/>
        <a:lstStyle/>
        <a:p>
          <a:endParaRPr lang="en-US"/>
        </a:p>
      </dgm:t>
    </dgm:pt>
    <dgm:pt modelId="{12B3FC8A-3F6A-44C7-BE14-9A87E6D09FE0}" type="sibTrans" cxnId="{A3E2C6A2-B1FD-49F8-9DBB-BA317792ED45}">
      <dgm:prSet/>
      <dgm:spPr/>
      <dgm:t>
        <a:bodyPr/>
        <a:lstStyle/>
        <a:p>
          <a:endParaRPr lang="en-US"/>
        </a:p>
      </dgm:t>
    </dgm:pt>
    <dgm:pt modelId="{D3D8F951-572F-45EC-B06B-73B7CECF12B5}">
      <dgm:prSet phldrT="[Text]" custT="1"/>
      <dgm:spPr/>
      <dgm:t>
        <a:bodyPr/>
        <a:lstStyle/>
        <a:p>
          <a:r>
            <a:rPr lang="en-US" sz="2400" dirty="0" smtClean="0">
              <a:solidFill>
                <a:schemeClr val="tx2"/>
              </a:solidFill>
            </a:rPr>
            <a:t>Be reassuring</a:t>
          </a:r>
          <a:endParaRPr lang="en-US" sz="2400" dirty="0">
            <a:solidFill>
              <a:schemeClr val="tx2"/>
            </a:solidFill>
          </a:endParaRPr>
        </a:p>
      </dgm:t>
    </dgm:pt>
    <dgm:pt modelId="{5DDAC83E-365D-46D4-A4BE-8D44CC906A13}" type="parTrans" cxnId="{7DBA74D7-3718-40D3-A07C-7751781C5EE0}">
      <dgm:prSet/>
      <dgm:spPr/>
      <dgm:t>
        <a:bodyPr/>
        <a:lstStyle/>
        <a:p>
          <a:endParaRPr lang="en-US"/>
        </a:p>
      </dgm:t>
    </dgm:pt>
    <dgm:pt modelId="{EB1E5538-8487-452F-AD8E-7E1038CCC5A7}" type="sibTrans" cxnId="{7DBA74D7-3718-40D3-A07C-7751781C5EE0}">
      <dgm:prSet/>
      <dgm:spPr/>
      <dgm:t>
        <a:bodyPr/>
        <a:lstStyle/>
        <a:p>
          <a:endParaRPr lang="en-US"/>
        </a:p>
      </dgm:t>
    </dgm:pt>
    <dgm:pt modelId="{A61A2F96-D98A-40EA-B62D-2BEFCBAAF857}">
      <dgm:prSet phldrT="[Text]" custT="1"/>
      <dgm:spPr/>
      <dgm:t>
        <a:bodyPr/>
        <a:lstStyle/>
        <a:p>
          <a:r>
            <a:rPr lang="en-US" sz="2400" dirty="0" smtClean="0">
              <a:solidFill>
                <a:schemeClr val="tx2"/>
              </a:solidFill>
            </a:rPr>
            <a:t>Help the child feel safe</a:t>
          </a:r>
          <a:endParaRPr lang="en-US" sz="2400" dirty="0">
            <a:solidFill>
              <a:schemeClr val="tx2"/>
            </a:solidFill>
          </a:endParaRPr>
        </a:p>
      </dgm:t>
    </dgm:pt>
    <dgm:pt modelId="{28955ABD-AD2F-42EA-B0A1-21EA5DDF2194}" type="parTrans" cxnId="{AAE68CA6-6AB4-49FE-91BD-0A97E7ADE33D}">
      <dgm:prSet/>
      <dgm:spPr/>
      <dgm:t>
        <a:bodyPr/>
        <a:lstStyle/>
        <a:p>
          <a:endParaRPr lang="en-US"/>
        </a:p>
      </dgm:t>
    </dgm:pt>
    <dgm:pt modelId="{9F4F8ABE-A440-45D9-B613-E36488959AC3}" type="sibTrans" cxnId="{AAE68CA6-6AB4-49FE-91BD-0A97E7ADE33D}">
      <dgm:prSet/>
      <dgm:spPr/>
      <dgm:t>
        <a:bodyPr/>
        <a:lstStyle/>
        <a:p>
          <a:endParaRPr lang="en-US"/>
        </a:p>
      </dgm:t>
    </dgm:pt>
    <dgm:pt modelId="{480A2D8E-1E19-47C9-AA74-29C2B0985547}">
      <dgm:prSet phldrT="[Text]" custT="1"/>
      <dgm:spPr/>
      <dgm:t>
        <a:bodyPr/>
        <a:lstStyle/>
        <a:p>
          <a:r>
            <a:rPr lang="en-US" sz="2400" dirty="0" smtClean="0">
              <a:solidFill>
                <a:schemeClr val="tx2"/>
              </a:solidFill>
            </a:rPr>
            <a:t>Talk in a way children will understand</a:t>
          </a:r>
          <a:endParaRPr lang="en-US" sz="2400" dirty="0">
            <a:solidFill>
              <a:schemeClr val="tx2"/>
            </a:solidFill>
          </a:endParaRPr>
        </a:p>
      </dgm:t>
    </dgm:pt>
    <dgm:pt modelId="{F09F85E7-CA2C-446B-A30F-51B9D7E50C55}" type="parTrans" cxnId="{6F69EA13-20FE-4D84-97FB-6B5DDB0CA101}">
      <dgm:prSet/>
      <dgm:spPr/>
      <dgm:t>
        <a:bodyPr/>
        <a:lstStyle/>
        <a:p>
          <a:endParaRPr lang="en-US"/>
        </a:p>
      </dgm:t>
    </dgm:pt>
    <dgm:pt modelId="{117CAFC4-6CB8-4311-90F6-AEA3472C5CC3}" type="sibTrans" cxnId="{6F69EA13-20FE-4D84-97FB-6B5DDB0CA101}">
      <dgm:prSet/>
      <dgm:spPr/>
      <dgm:t>
        <a:bodyPr/>
        <a:lstStyle/>
        <a:p>
          <a:endParaRPr lang="en-US"/>
        </a:p>
      </dgm:t>
    </dgm:pt>
    <dgm:pt modelId="{E707DEA2-3B16-423D-9A1F-E93708D53347}">
      <dgm:prSet custT="1"/>
      <dgm:spPr/>
      <dgm:t>
        <a:bodyPr/>
        <a:lstStyle/>
        <a:p>
          <a:r>
            <a:rPr lang="en-US" sz="2400" dirty="0" smtClean="0">
              <a:solidFill>
                <a:schemeClr val="tx2"/>
              </a:solidFill>
            </a:rPr>
            <a:t>Tell children why you are talking to them</a:t>
          </a:r>
          <a:endParaRPr lang="en-US" sz="2400" dirty="0">
            <a:solidFill>
              <a:schemeClr val="tx2"/>
            </a:solidFill>
          </a:endParaRPr>
        </a:p>
      </dgm:t>
    </dgm:pt>
    <dgm:pt modelId="{FDA11017-26BE-4802-9AEF-3DCB584C4C16}" type="parTrans" cxnId="{C304CC68-9D69-41B6-BEA9-0DC749BC844F}">
      <dgm:prSet/>
      <dgm:spPr/>
      <dgm:t>
        <a:bodyPr/>
        <a:lstStyle/>
        <a:p>
          <a:endParaRPr lang="en-US"/>
        </a:p>
      </dgm:t>
    </dgm:pt>
    <dgm:pt modelId="{DF074C2C-F03C-40E7-9DD9-E2D77935F502}" type="sibTrans" cxnId="{C304CC68-9D69-41B6-BEA9-0DC749BC844F}">
      <dgm:prSet/>
      <dgm:spPr/>
      <dgm:t>
        <a:bodyPr/>
        <a:lstStyle/>
        <a:p>
          <a:endParaRPr lang="en-US"/>
        </a:p>
      </dgm:t>
    </dgm:pt>
    <dgm:pt modelId="{DDC6B2D7-BAF4-4B31-9EC8-A354B7C332AB}">
      <dgm:prSet custT="1"/>
      <dgm:spPr/>
      <dgm:t>
        <a:bodyPr/>
        <a:lstStyle/>
        <a:p>
          <a:r>
            <a:rPr lang="en-US" sz="2400" dirty="0" smtClean="0">
              <a:solidFill>
                <a:schemeClr val="tx2"/>
              </a:solidFill>
            </a:rPr>
            <a:t>Use appropriate interviewers</a:t>
          </a:r>
          <a:endParaRPr lang="en-US" sz="2400" dirty="0">
            <a:solidFill>
              <a:schemeClr val="tx2"/>
            </a:solidFill>
          </a:endParaRPr>
        </a:p>
      </dgm:t>
    </dgm:pt>
    <dgm:pt modelId="{0893B118-8920-4177-B63D-CEABBD801736}" type="parTrans" cxnId="{388943CA-8188-4F51-87A9-6B3D2741F074}">
      <dgm:prSet/>
      <dgm:spPr/>
      <dgm:t>
        <a:bodyPr/>
        <a:lstStyle/>
        <a:p>
          <a:endParaRPr lang="en-US"/>
        </a:p>
      </dgm:t>
    </dgm:pt>
    <dgm:pt modelId="{DBBF31DE-811D-40C6-A2B1-7AAE0FC1EC44}" type="sibTrans" cxnId="{388943CA-8188-4F51-87A9-6B3D2741F074}">
      <dgm:prSet/>
      <dgm:spPr/>
      <dgm:t>
        <a:bodyPr/>
        <a:lstStyle/>
        <a:p>
          <a:endParaRPr lang="en-US"/>
        </a:p>
      </dgm:t>
    </dgm:pt>
    <dgm:pt modelId="{8DE781DE-C433-4D5F-9086-B5F7DBEACC13}">
      <dgm:prSet custT="1"/>
      <dgm:spPr/>
      <dgm:t>
        <a:bodyPr/>
        <a:lstStyle/>
        <a:p>
          <a:r>
            <a:rPr lang="en-US" sz="2400" dirty="0" smtClean="0">
              <a:solidFill>
                <a:schemeClr val="tx2"/>
              </a:solidFill>
            </a:rPr>
            <a:t>Pay attention to non-verbal communication</a:t>
          </a:r>
          <a:endParaRPr lang="en-US" sz="2400" dirty="0">
            <a:solidFill>
              <a:schemeClr val="tx2"/>
            </a:solidFill>
          </a:endParaRPr>
        </a:p>
      </dgm:t>
    </dgm:pt>
    <dgm:pt modelId="{01D09DFC-6419-4FDA-9069-44F4E126EC90}" type="parTrans" cxnId="{30EB3815-1084-405E-B563-7CBAD2FCA2C3}">
      <dgm:prSet/>
      <dgm:spPr/>
      <dgm:t>
        <a:bodyPr/>
        <a:lstStyle/>
        <a:p>
          <a:endParaRPr lang="en-US"/>
        </a:p>
      </dgm:t>
    </dgm:pt>
    <dgm:pt modelId="{005CC825-B19A-4764-AA26-6CF6587A81D7}" type="sibTrans" cxnId="{30EB3815-1084-405E-B563-7CBAD2FCA2C3}">
      <dgm:prSet/>
      <dgm:spPr/>
      <dgm:t>
        <a:bodyPr/>
        <a:lstStyle/>
        <a:p>
          <a:endParaRPr lang="en-US"/>
        </a:p>
      </dgm:t>
    </dgm:pt>
    <dgm:pt modelId="{3BAFA061-7FEF-4797-8EFB-44568EE693F0}">
      <dgm:prSet custT="1"/>
      <dgm:spPr/>
      <dgm:t>
        <a:bodyPr/>
        <a:lstStyle/>
        <a:p>
          <a:r>
            <a:rPr lang="en-US" sz="2400" dirty="0" smtClean="0">
              <a:solidFill>
                <a:schemeClr val="tx2"/>
              </a:solidFill>
            </a:rPr>
            <a:t>Respect children’s thoughts &amp; beliefs</a:t>
          </a:r>
          <a:endParaRPr lang="en-US" sz="2400" dirty="0">
            <a:solidFill>
              <a:schemeClr val="tx2"/>
            </a:solidFill>
          </a:endParaRPr>
        </a:p>
      </dgm:t>
    </dgm:pt>
    <dgm:pt modelId="{061AB6CF-0725-4B21-BD31-6DD5EDB139C4}" type="parTrans" cxnId="{87DB60FF-8018-45A2-9EC7-60B4E8A2F4AE}">
      <dgm:prSet/>
      <dgm:spPr/>
      <dgm:t>
        <a:bodyPr/>
        <a:lstStyle/>
        <a:p>
          <a:endParaRPr lang="en-US"/>
        </a:p>
      </dgm:t>
    </dgm:pt>
    <dgm:pt modelId="{FC33ED83-80E0-4248-AFCB-73F50E549800}" type="sibTrans" cxnId="{87DB60FF-8018-45A2-9EC7-60B4E8A2F4AE}">
      <dgm:prSet/>
      <dgm:spPr/>
      <dgm:t>
        <a:bodyPr/>
        <a:lstStyle/>
        <a:p>
          <a:endParaRPr lang="en-US"/>
        </a:p>
      </dgm:t>
    </dgm:pt>
    <dgm:pt modelId="{B87E7012-7E5D-44D1-ABDD-0DC57C14607B}" type="pres">
      <dgm:prSet presAssocID="{49354CCB-23C0-4D70-8FCF-9F02D09A5D03}" presName="diagram" presStyleCnt="0">
        <dgm:presLayoutVars>
          <dgm:dir/>
          <dgm:resizeHandles val="exact"/>
        </dgm:presLayoutVars>
      </dgm:prSet>
      <dgm:spPr/>
      <dgm:t>
        <a:bodyPr/>
        <a:lstStyle/>
        <a:p>
          <a:endParaRPr lang="en-US"/>
        </a:p>
      </dgm:t>
    </dgm:pt>
    <dgm:pt modelId="{16620467-DA8D-44D8-B175-B58F89AD1FA0}" type="pres">
      <dgm:prSet presAssocID="{E672DD99-D32B-433B-BC43-DF0284A321FD}" presName="node" presStyleLbl="node1" presStyleIdx="0" presStyleCnt="9" custLinFactNeighborX="1306" custLinFactNeighborY="-100">
        <dgm:presLayoutVars>
          <dgm:bulletEnabled val="1"/>
        </dgm:presLayoutVars>
      </dgm:prSet>
      <dgm:spPr/>
      <dgm:t>
        <a:bodyPr/>
        <a:lstStyle/>
        <a:p>
          <a:endParaRPr lang="en-US"/>
        </a:p>
      </dgm:t>
    </dgm:pt>
    <dgm:pt modelId="{BE980E0A-3289-4E7E-9BE7-2E7E8B7BB119}" type="pres">
      <dgm:prSet presAssocID="{B58E8691-DB03-4F0B-BE43-993131C890C6}" presName="sibTrans" presStyleCnt="0"/>
      <dgm:spPr/>
      <dgm:t>
        <a:bodyPr/>
        <a:lstStyle/>
        <a:p>
          <a:endParaRPr lang="en-US"/>
        </a:p>
      </dgm:t>
    </dgm:pt>
    <dgm:pt modelId="{EA46FD1B-05ED-4C18-8240-DD23E8D330EF}" type="pres">
      <dgm:prSet presAssocID="{F7ABA7C2-1FE7-4271-9856-DD2ACD6E457F}" presName="node" presStyleLbl="node1" presStyleIdx="1" presStyleCnt="9">
        <dgm:presLayoutVars>
          <dgm:bulletEnabled val="1"/>
        </dgm:presLayoutVars>
      </dgm:prSet>
      <dgm:spPr/>
      <dgm:t>
        <a:bodyPr/>
        <a:lstStyle/>
        <a:p>
          <a:endParaRPr lang="en-US"/>
        </a:p>
      </dgm:t>
    </dgm:pt>
    <dgm:pt modelId="{7CB26598-A321-4BD4-B230-9B537A504240}" type="pres">
      <dgm:prSet presAssocID="{12B3FC8A-3F6A-44C7-BE14-9A87E6D09FE0}" presName="sibTrans" presStyleCnt="0"/>
      <dgm:spPr/>
      <dgm:t>
        <a:bodyPr/>
        <a:lstStyle/>
        <a:p>
          <a:endParaRPr lang="en-US"/>
        </a:p>
      </dgm:t>
    </dgm:pt>
    <dgm:pt modelId="{E46BE92E-AEEA-4CF9-BF12-7BF42DD15903}" type="pres">
      <dgm:prSet presAssocID="{D3D8F951-572F-45EC-B06B-73B7CECF12B5}" presName="node" presStyleLbl="node1" presStyleIdx="2" presStyleCnt="9">
        <dgm:presLayoutVars>
          <dgm:bulletEnabled val="1"/>
        </dgm:presLayoutVars>
      </dgm:prSet>
      <dgm:spPr/>
      <dgm:t>
        <a:bodyPr/>
        <a:lstStyle/>
        <a:p>
          <a:endParaRPr lang="en-US"/>
        </a:p>
      </dgm:t>
    </dgm:pt>
    <dgm:pt modelId="{6DAE13EB-67E3-4612-84CA-B8A18E1BE2F1}" type="pres">
      <dgm:prSet presAssocID="{EB1E5538-8487-452F-AD8E-7E1038CCC5A7}" presName="sibTrans" presStyleCnt="0"/>
      <dgm:spPr/>
      <dgm:t>
        <a:bodyPr/>
        <a:lstStyle/>
        <a:p>
          <a:endParaRPr lang="en-US"/>
        </a:p>
      </dgm:t>
    </dgm:pt>
    <dgm:pt modelId="{6F63EBB9-F0A0-441F-A0F7-6A0B3C5955B5}" type="pres">
      <dgm:prSet presAssocID="{A61A2F96-D98A-40EA-B62D-2BEFCBAAF857}" presName="node" presStyleLbl="node1" presStyleIdx="3" presStyleCnt="9" custLinFactNeighborX="1444">
        <dgm:presLayoutVars>
          <dgm:bulletEnabled val="1"/>
        </dgm:presLayoutVars>
      </dgm:prSet>
      <dgm:spPr/>
      <dgm:t>
        <a:bodyPr/>
        <a:lstStyle/>
        <a:p>
          <a:endParaRPr lang="en-US"/>
        </a:p>
      </dgm:t>
    </dgm:pt>
    <dgm:pt modelId="{55074D04-C776-4392-BC92-633644DACE15}" type="pres">
      <dgm:prSet presAssocID="{9F4F8ABE-A440-45D9-B613-E36488959AC3}" presName="sibTrans" presStyleCnt="0"/>
      <dgm:spPr/>
      <dgm:t>
        <a:bodyPr/>
        <a:lstStyle/>
        <a:p>
          <a:endParaRPr lang="en-US"/>
        </a:p>
      </dgm:t>
    </dgm:pt>
    <dgm:pt modelId="{2F6645EA-7EC9-4C0D-9841-D767085F7A2C}" type="pres">
      <dgm:prSet presAssocID="{480A2D8E-1E19-47C9-AA74-29C2B0985547}" presName="node" presStyleLbl="node1" presStyleIdx="4" presStyleCnt="9">
        <dgm:presLayoutVars>
          <dgm:bulletEnabled val="1"/>
        </dgm:presLayoutVars>
      </dgm:prSet>
      <dgm:spPr/>
      <dgm:t>
        <a:bodyPr/>
        <a:lstStyle/>
        <a:p>
          <a:endParaRPr lang="en-US"/>
        </a:p>
      </dgm:t>
    </dgm:pt>
    <dgm:pt modelId="{0B11BF90-52AC-40FC-A467-8C20289C5F1F}" type="pres">
      <dgm:prSet presAssocID="{117CAFC4-6CB8-4311-90F6-AEA3472C5CC3}" presName="sibTrans" presStyleCnt="0"/>
      <dgm:spPr/>
      <dgm:t>
        <a:bodyPr/>
        <a:lstStyle/>
        <a:p>
          <a:endParaRPr lang="en-US"/>
        </a:p>
      </dgm:t>
    </dgm:pt>
    <dgm:pt modelId="{A896FEA3-3CF1-486E-9435-4040E81E8AA8}" type="pres">
      <dgm:prSet presAssocID="{E707DEA2-3B16-423D-9A1F-E93708D53347}" presName="node" presStyleLbl="node1" presStyleIdx="5" presStyleCnt="9">
        <dgm:presLayoutVars>
          <dgm:bulletEnabled val="1"/>
        </dgm:presLayoutVars>
      </dgm:prSet>
      <dgm:spPr/>
      <dgm:t>
        <a:bodyPr/>
        <a:lstStyle/>
        <a:p>
          <a:endParaRPr lang="en-US"/>
        </a:p>
      </dgm:t>
    </dgm:pt>
    <dgm:pt modelId="{D4F90D54-B342-4ADA-96BB-91482733A995}" type="pres">
      <dgm:prSet presAssocID="{DF074C2C-F03C-40E7-9DD9-E2D77935F502}" presName="sibTrans" presStyleCnt="0"/>
      <dgm:spPr/>
      <dgm:t>
        <a:bodyPr/>
        <a:lstStyle/>
        <a:p>
          <a:endParaRPr lang="en-US"/>
        </a:p>
      </dgm:t>
    </dgm:pt>
    <dgm:pt modelId="{5C825AB9-FC59-45DF-9FC4-DF858564AD3E}" type="pres">
      <dgm:prSet presAssocID="{DDC6B2D7-BAF4-4B31-9EC8-A354B7C332AB}" presName="node" presStyleLbl="node1" presStyleIdx="6" presStyleCnt="9" custLinFactNeighborX="1584" custLinFactNeighborY="100">
        <dgm:presLayoutVars>
          <dgm:bulletEnabled val="1"/>
        </dgm:presLayoutVars>
      </dgm:prSet>
      <dgm:spPr/>
      <dgm:t>
        <a:bodyPr/>
        <a:lstStyle/>
        <a:p>
          <a:endParaRPr lang="en-US"/>
        </a:p>
      </dgm:t>
    </dgm:pt>
    <dgm:pt modelId="{5711D8BE-A107-4969-934B-EEEAA49F6D7B}" type="pres">
      <dgm:prSet presAssocID="{DBBF31DE-811D-40C6-A2B1-7AAE0FC1EC44}" presName="sibTrans" presStyleCnt="0"/>
      <dgm:spPr/>
      <dgm:t>
        <a:bodyPr/>
        <a:lstStyle/>
        <a:p>
          <a:endParaRPr lang="en-US"/>
        </a:p>
      </dgm:t>
    </dgm:pt>
    <dgm:pt modelId="{74E1305E-8BD7-4AED-9314-ADC1D4F8BA3A}" type="pres">
      <dgm:prSet presAssocID="{8DE781DE-C433-4D5F-9086-B5F7DBEACC13}" presName="node" presStyleLbl="node1" presStyleIdx="7" presStyleCnt="9" custScaleX="117575">
        <dgm:presLayoutVars>
          <dgm:bulletEnabled val="1"/>
        </dgm:presLayoutVars>
      </dgm:prSet>
      <dgm:spPr/>
      <dgm:t>
        <a:bodyPr/>
        <a:lstStyle/>
        <a:p>
          <a:endParaRPr lang="en-US"/>
        </a:p>
      </dgm:t>
    </dgm:pt>
    <dgm:pt modelId="{30FD4D6E-383F-4B86-A958-6231D3283DB9}" type="pres">
      <dgm:prSet presAssocID="{005CC825-B19A-4764-AA26-6CF6587A81D7}" presName="sibTrans" presStyleCnt="0"/>
      <dgm:spPr/>
    </dgm:pt>
    <dgm:pt modelId="{C46048D8-9734-4194-A1BF-9278095F2F3B}" type="pres">
      <dgm:prSet presAssocID="{3BAFA061-7FEF-4797-8EFB-44568EE693F0}" presName="node" presStyleLbl="node1" presStyleIdx="8" presStyleCnt="9" custScaleX="119653">
        <dgm:presLayoutVars>
          <dgm:bulletEnabled val="1"/>
        </dgm:presLayoutVars>
      </dgm:prSet>
      <dgm:spPr/>
      <dgm:t>
        <a:bodyPr/>
        <a:lstStyle/>
        <a:p>
          <a:endParaRPr lang="en-US"/>
        </a:p>
      </dgm:t>
    </dgm:pt>
  </dgm:ptLst>
  <dgm:cxnLst>
    <dgm:cxn modelId="{D49F3422-DE44-4B32-8004-673E1E2F65CD}" srcId="{49354CCB-23C0-4D70-8FCF-9F02D09A5D03}" destId="{E672DD99-D32B-433B-BC43-DF0284A321FD}" srcOrd="0" destOrd="0" parTransId="{E16E833B-CA56-4D97-A4FF-F35ADBDB8D0D}" sibTransId="{B58E8691-DB03-4F0B-BE43-993131C890C6}"/>
    <dgm:cxn modelId="{30EB3815-1084-405E-B563-7CBAD2FCA2C3}" srcId="{49354CCB-23C0-4D70-8FCF-9F02D09A5D03}" destId="{8DE781DE-C433-4D5F-9086-B5F7DBEACC13}" srcOrd="7" destOrd="0" parTransId="{01D09DFC-6419-4FDA-9069-44F4E126EC90}" sibTransId="{005CC825-B19A-4764-AA26-6CF6587A81D7}"/>
    <dgm:cxn modelId="{A3E2C6A2-B1FD-49F8-9DBB-BA317792ED45}" srcId="{49354CCB-23C0-4D70-8FCF-9F02D09A5D03}" destId="{F7ABA7C2-1FE7-4271-9856-DD2ACD6E457F}" srcOrd="1" destOrd="0" parTransId="{8E6DD5EB-45B1-4127-AD6D-F428520E3706}" sibTransId="{12B3FC8A-3F6A-44C7-BE14-9A87E6D09FE0}"/>
    <dgm:cxn modelId="{1451E458-3FAD-4719-80DB-35F423120DE1}" type="presOf" srcId="{DDC6B2D7-BAF4-4B31-9EC8-A354B7C332AB}" destId="{5C825AB9-FC59-45DF-9FC4-DF858564AD3E}" srcOrd="0" destOrd="0" presId="urn:microsoft.com/office/officeart/2005/8/layout/default#1"/>
    <dgm:cxn modelId="{C304CC68-9D69-41B6-BEA9-0DC749BC844F}" srcId="{49354CCB-23C0-4D70-8FCF-9F02D09A5D03}" destId="{E707DEA2-3B16-423D-9A1F-E93708D53347}" srcOrd="5" destOrd="0" parTransId="{FDA11017-26BE-4802-9AEF-3DCB584C4C16}" sibTransId="{DF074C2C-F03C-40E7-9DD9-E2D77935F502}"/>
    <dgm:cxn modelId="{B96CFEE6-FCEC-4B9F-964A-FD4D1DAD62EE}" type="presOf" srcId="{A61A2F96-D98A-40EA-B62D-2BEFCBAAF857}" destId="{6F63EBB9-F0A0-441F-A0F7-6A0B3C5955B5}" srcOrd="0" destOrd="0" presId="urn:microsoft.com/office/officeart/2005/8/layout/default#1"/>
    <dgm:cxn modelId="{A1998401-C91E-4501-A35A-73E8157E9A4D}" type="presOf" srcId="{3BAFA061-7FEF-4797-8EFB-44568EE693F0}" destId="{C46048D8-9734-4194-A1BF-9278095F2F3B}" srcOrd="0" destOrd="0" presId="urn:microsoft.com/office/officeart/2005/8/layout/default#1"/>
    <dgm:cxn modelId="{C44CB43E-1488-42FB-A6CD-693EE0901992}" type="presOf" srcId="{E672DD99-D32B-433B-BC43-DF0284A321FD}" destId="{16620467-DA8D-44D8-B175-B58F89AD1FA0}" srcOrd="0" destOrd="0" presId="urn:microsoft.com/office/officeart/2005/8/layout/default#1"/>
    <dgm:cxn modelId="{388943CA-8188-4F51-87A9-6B3D2741F074}" srcId="{49354CCB-23C0-4D70-8FCF-9F02D09A5D03}" destId="{DDC6B2D7-BAF4-4B31-9EC8-A354B7C332AB}" srcOrd="6" destOrd="0" parTransId="{0893B118-8920-4177-B63D-CEABBD801736}" sibTransId="{DBBF31DE-811D-40C6-A2B1-7AAE0FC1EC44}"/>
    <dgm:cxn modelId="{9A6EE2C8-F07E-4A89-A69E-91AE0F26E186}" type="presOf" srcId="{F7ABA7C2-1FE7-4271-9856-DD2ACD6E457F}" destId="{EA46FD1B-05ED-4C18-8240-DD23E8D330EF}" srcOrd="0" destOrd="0" presId="urn:microsoft.com/office/officeart/2005/8/layout/default#1"/>
    <dgm:cxn modelId="{87DB60FF-8018-45A2-9EC7-60B4E8A2F4AE}" srcId="{49354CCB-23C0-4D70-8FCF-9F02D09A5D03}" destId="{3BAFA061-7FEF-4797-8EFB-44568EE693F0}" srcOrd="8" destOrd="0" parTransId="{061AB6CF-0725-4B21-BD31-6DD5EDB139C4}" sibTransId="{FC33ED83-80E0-4248-AFCB-73F50E549800}"/>
    <dgm:cxn modelId="{AAE68CA6-6AB4-49FE-91BD-0A97E7ADE33D}" srcId="{49354CCB-23C0-4D70-8FCF-9F02D09A5D03}" destId="{A61A2F96-D98A-40EA-B62D-2BEFCBAAF857}" srcOrd="3" destOrd="0" parTransId="{28955ABD-AD2F-42EA-B0A1-21EA5DDF2194}" sibTransId="{9F4F8ABE-A440-45D9-B613-E36488959AC3}"/>
    <dgm:cxn modelId="{3F7B5EFC-88F7-4849-8FF2-B02036DC3B39}" type="presOf" srcId="{480A2D8E-1E19-47C9-AA74-29C2B0985547}" destId="{2F6645EA-7EC9-4C0D-9841-D767085F7A2C}" srcOrd="0" destOrd="0" presId="urn:microsoft.com/office/officeart/2005/8/layout/default#1"/>
    <dgm:cxn modelId="{5AF76E5D-8FBA-4D22-8DED-7E4F6DEC5B92}" type="presOf" srcId="{8DE781DE-C433-4D5F-9086-B5F7DBEACC13}" destId="{74E1305E-8BD7-4AED-9314-ADC1D4F8BA3A}" srcOrd="0" destOrd="0" presId="urn:microsoft.com/office/officeart/2005/8/layout/default#1"/>
    <dgm:cxn modelId="{7EB60325-BCF5-40AA-9E1F-18AA7FCEC73E}" type="presOf" srcId="{D3D8F951-572F-45EC-B06B-73B7CECF12B5}" destId="{E46BE92E-AEEA-4CF9-BF12-7BF42DD15903}" srcOrd="0" destOrd="0" presId="urn:microsoft.com/office/officeart/2005/8/layout/default#1"/>
    <dgm:cxn modelId="{E24E4755-0678-4566-A165-0FD5F04A2AC0}" type="presOf" srcId="{E707DEA2-3B16-423D-9A1F-E93708D53347}" destId="{A896FEA3-3CF1-486E-9435-4040E81E8AA8}" srcOrd="0" destOrd="0" presId="urn:microsoft.com/office/officeart/2005/8/layout/default#1"/>
    <dgm:cxn modelId="{1893E24F-FFAB-4205-942F-64F6CCDA95B6}" type="presOf" srcId="{49354CCB-23C0-4D70-8FCF-9F02D09A5D03}" destId="{B87E7012-7E5D-44D1-ABDD-0DC57C14607B}" srcOrd="0" destOrd="0" presId="urn:microsoft.com/office/officeart/2005/8/layout/default#1"/>
    <dgm:cxn modelId="{6F69EA13-20FE-4D84-97FB-6B5DDB0CA101}" srcId="{49354CCB-23C0-4D70-8FCF-9F02D09A5D03}" destId="{480A2D8E-1E19-47C9-AA74-29C2B0985547}" srcOrd="4" destOrd="0" parTransId="{F09F85E7-CA2C-446B-A30F-51B9D7E50C55}" sibTransId="{117CAFC4-6CB8-4311-90F6-AEA3472C5CC3}"/>
    <dgm:cxn modelId="{7DBA74D7-3718-40D3-A07C-7751781C5EE0}" srcId="{49354CCB-23C0-4D70-8FCF-9F02D09A5D03}" destId="{D3D8F951-572F-45EC-B06B-73B7CECF12B5}" srcOrd="2" destOrd="0" parTransId="{5DDAC83E-365D-46D4-A4BE-8D44CC906A13}" sibTransId="{EB1E5538-8487-452F-AD8E-7E1038CCC5A7}"/>
    <dgm:cxn modelId="{37AE7C9C-7B84-4F6C-834B-0B8BE5064B96}" type="presParOf" srcId="{B87E7012-7E5D-44D1-ABDD-0DC57C14607B}" destId="{16620467-DA8D-44D8-B175-B58F89AD1FA0}" srcOrd="0" destOrd="0" presId="urn:microsoft.com/office/officeart/2005/8/layout/default#1"/>
    <dgm:cxn modelId="{F239BA2B-FC5B-415E-85E1-09EDC73293BA}" type="presParOf" srcId="{B87E7012-7E5D-44D1-ABDD-0DC57C14607B}" destId="{BE980E0A-3289-4E7E-9BE7-2E7E8B7BB119}" srcOrd="1" destOrd="0" presId="urn:microsoft.com/office/officeart/2005/8/layout/default#1"/>
    <dgm:cxn modelId="{CD9A5D24-4F0C-4471-BD14-CDED9236FBFC}" type="presParOf" srcId="{B87E7012-7E5D-44D1-ABDD-0DC57C14607B}" destId="{EA46FD1B-05ED-4C18-8240-DD23E8D330EF}" srcOrd="2" destOrd="0" presId="urn:microsoft.com/office/officeart/2005/8/layout/default#1"/>
    <dgm:cxn modelId="{A4E24608-236C-42A4-A664-78E2668AA0E4}" type="presParOf" srcId="{B87E7012-7E5D-44D1-ABDD-0DC57C14607B}" destId="{7CB26598-A321-4BD4-B230-9B537A504240}" srcOrd="3" destOrd="0" presId="urn:microsoft.com/office/officeart/2005/8/layout/default#1"/>
    <dgm:cxn modelId="{120DA5BB-E25B-4D8D-88CB-F5A003268FEC}" type="presParOf" srcId="{B87E7012-7E5D-44D1-ABDD-0DC57C14607B}" destId="{E46BE92E-AEEA-4CF9-BF12-7BF42DD15903}" srcOrd="4" destOrd="0" presId="urn:microsoft.com/office/officeart/2005/8/layout/default#1"/>
    <dgm:cxn modelId="{40A3DC13-C958-4FF5-A9FB-D61DDC3115D5}" type="presParOf" srcId="{B87E7012-7E5D-44D1-ABDD-0DC57C14607B}" destId="{6DAE13EB-67E3-4612-84CA-B8A18E1BE2F1}" srcOrd="5" destOrd="0" presId="urn:microsoft.com/office/officeart/2005/8/layout/default#1"/>
    <dgm:cxn modelId="{95FB8607-E480-4EFB-B8B6-DCA0EE6A0016}" type="presParOf" srcId="{B87E7012-7E5D-44D1-ABDD-0DC57C14607B}" destId="{6F63EBB9-F0A0-441F-A0F7-6A0B3C5955B5}" srcOrd="6" destOrd="0" presId="urn:microsoft.com/office/officeart/2005/8/layout/default#1"/>
    <dgm:cxn modelId="{AF8C5855-4B92-4BFB-9BC1-07D46D7B1A27}" type="presParOf" srcId="{B87E7012-7E5D-44D1-ABDD-0DC57C14607B}" destId="{55074D04-C776-4392-BC92-633644DACE15}" srcOrd="7" destOrd="0" presId="urn:microsoft.com/office/officeart/2005/8/layout/default#1"/>
    <dgm:cxn modelId="{3C61B70B-256F-4C9B-B390-A079972275AD}" type="presParOf" srcId="{B87E7012-7E5D-44D1-ABDD-0DC57C14607B}" destId="{2F6645EA-7EC9-4C0D-9841-D767085F7A2C}" srcOrd="8" destOrd="0" presId="urn:microsoft.com/office/officeart/2005/8/layout/default#1"/>
    <dgm:cxn modelId="{5AFE9AF5-5E2F-4AB2-AFFF-4EB25DB42F1C}" type="presParOf" srcId="{B87E7012-7E5D-44D1-ABDD-0DC57C14607B}" destId="{0B11BF90-52AC-40FC-A467-8C20289C5F1F}" srcOrd="9" destOrd="0" presId="urn:microsoft.com/office/officeart/2005/8/layout/default#1"/>
    <dgm:cxn modelId="{A1327AB3-3CAE-417D-A802-E7C3A09BFAA8}" type="presParOf" srcId="{B87E7012-7E5D-44D1-ABDD-0DC57C14607B}" destId="{A896FEA3-3CF1-486E-9435-4040E81E8AA8}" srcOrd="10" destOrd="0" presId="urn:microsoft.com/office/officeart/2005/8/layout/default#1"/>
    <dgm:cxn modelId="{69D2A7A1-9767-4052-A6BC-E1346DF8185C}" type="presParOf" srcId="{B87E7012-7E5D-44D1-ABDD-0DC57C14607B}" destId="{D4F90D54-B342-4ADA-96BB-91482733A995}" srcOrd="11" destOrd="0" presId="urn:microsoft.com/office/officeart/2005/8/layout/default#1"/>
    <dgm:cxn modelId="{7727C321-4C4F-455B-92C2-A2235C5C095F}" type="presParOf" srcId="{B87E7012-7E5D-44D1-ABDD-0DC57C14607B}" destId="{5C825AB9-FC59-45DF-9FC4-DF858564AD3E}" srcOrd="12" destOrd="0" presId="urn:microsoft.com/office/officeart/2005/8/layout/default#1"/>
    <dgm:cxn modelId="{60316D25-9B65-4E55-A255-A9525D4D6013}" type="presParOf" srcId="{B87E7012-7E5D-44D1-ABDD-0DC57C14607B}" destId="{5711D8BE-A107-4969-934B-EEEAA49F6D7B}" srcOrd="13" destOrd="0" presId="urn:microsoft.com/office/officeart/2005/8/layout/default#1"/>
    <dgm:cxn modelId="{0F1E1F3F-919B-4338-AF47-83B129CB0C85}" type="presParOf" srcId="{B87E7012-7E5D-44D1-ABDD-0DC57C14607B}" destId="{74E1305E-8BD7-4AED-9314-ADC1D4F8BA3A}" srcOrd="14" destOrd="0" presId="urn:microsoft.com/office/officeart/2005/8/layout/default#1"/>
    <dgm:cxn modelId="{EDB72ABC-C70A-45DF-B25A-087FF8ABB174}" type="presParOf" srcId="{B87E7012-7E5D-44D1-ABDD-0DC57C14607B}" destId="{30FD4D6E-383F-4B86-A958-6231D3283DB9}" srcOrd="15" destOrd="0" presId="urn:microsoft.com/office/officeart/2005/8/layout/default#1"/>
    <dgm:cxn modelId="{48BCE172-09F8-4A15-A146-D0777626D5AD}" type="presParOf" srcId="{B87E7012-7E5D-44D1-ABDD-0DC57C14607B}" destId="{C46048D8-9734-4194-A1BF-9278095F2F3B}" srcOrd="16"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6620467-DA8D-44D8-B175-B58F89AD1FA0}">
      <dsp:nvSpPr>
        <dsp:cNvPr id="0" name=""/>
        <dsp:cNvSpPr/>
      </dsp:nvSpPr>
      <dsp:spPr>
        <a:xfrm>
          <a:off x="564828" y="131"/>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Do no harm	</a:t>
          </a:r>
          <a:endParaRPr lang="en-US" sz="2400" kern="1200" dirty="0">
            <a:solidFill>
              <a:schemeClr val="tx2"/>
            </a:solidFill>
          </a:endParaRPr>
        </a:p>
      </dsp:txBody>
      <dsp:txXfrm>
        <a:off x="564828" y="131"/>
        <a:ext cx="2010024" cy="1206014"/>
      </dsp:txXfrm>
    </dsp:sp>
    <dsp:sp modelId="{EA46FD1B-05ED-4C18-8240-DD23E8D330EF}">
      <dsp:nvSpPr>
        <dsp:cNvPr id="0" name=""/>
        <dsp:cNvSpPr/>
      </dsp:nvSpPr>
      <dsp:spPr>
        <a:xfrm>
          <a:off x="2749604" y="1337"/>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Be comforting &amp; supportive</a:t>
          </a:r>
          <a:endParaRPr lang="en-US" sz="2400" kern="1200" dirty="0">
            <a:solidFill>
              <a:schemeClr val="tx2"/>
            </a:solidFill>
          </a:endParaRPr>
        </a:p>
      </dsp:txBody>
      <dsp:txXfrm>
        <a:off x="2749604" y="1337"/>
        <a:ext cx="2010024" cy="1206014"/>
      </dsp:txXfrm>
    </dsp:sp>
    <dsp:sp modelId="{E46BE92E-AEEA-4CF9-BF12-7BF42DD15903}">
      <dsp:nvSpPr>
        <dsp:cNvPr id="0" name=""/>
        <dsp:cNvSpPr/>
      </dsp:nvSpPr>
      <dsp:spPr>
        <a:xfrm>
          <a:off x="4960632" y="1337"/>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Be reassuring</a:t>
          </a:r>
          <a:endParaRPr lang="en-US" sz="2400" kern="1200" dirty="0">
            <a:solidFill>
              <a:schemeClr val="tx2"/>
            </a:solidFill>
          </a:endParaRPr>
        </a:p>
      </dsp:txBody>
      <dsp:txXfrm>
        <a:off x="4960632" y="1337"/>
        <a:ext cx="2010024" cy="1206014"/>
      </dsp:txXfrm>
    </dsp:sp>
    <dsp:sp modelId="{6F63EBB9-F0A0-441F-A0F7-6A0B3C5955B5}">
      <dsp:nvSpPr>
        <dsp:cNvPr id="0" name=""/>
        <dsp:cNvSpPr/>
      </dsp:nvSpPr>
      <dsp:spPr>
        <a:xfrm>
          <a:off x="7200684" y="1337"/>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Help the child feel safe</a:t>
          </a:r>
          <a:endParaRPr lang="en-US" sz="2400" kern="1200" dirty="0">
            <a:solidFill>
              <a:schemeClr val="tx2"/>
            </a:solidFill>
          </a:endParaRPr>
        </a:p>
      </dsp:txBody>
      <dsp:txXfrm>
        <a:off x="7200684" y="1337"/>
        <a:ext cx="2010024" cy="1206014"/>
      </dsp:txXfrm>
    </dsp:sp>
    <dsp:sp modelId="{2F6645EA-7EC9-4C0D-9841-D767085F7A2C}">
      <dsp:nvSpPr>
        <dsp:cNvPr id="0" name=""/>
        <dsp:cNvSpPr/>
      </dsp:nvSpPr>
      <dsp:spPr>
        <a:xfrm>
          <a:off x="361946" y="1408355"/>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Talk in a way children will understand</a:t>
          </a:r>
          <a:endParaRPr lang="en-US" sz="2400" kern="1200" dirty="0">
            <a:solidFill>
              <a:schemeClr val="tx2"/>
            </a:solidFill>
          </a:endParaRPr>
        </a:p>
      </dsp:txBody>
      <dsp:txXfrm>
        <a:off x="361946" y="1408355"/>
        <a:ext cx="2010024" cy="1206014"/>
      </dsp:txXfrm>
    </dsp:sp>
    <dsp:sp modelId="{A896FEA3-3CF1-486E-9435-4040E81E8AA8}">
      <dsp:nvSpPr>
        <dsp:cNvPr id="0" name=""/>
        <dsp:cNvSpPr/>
      </dsp:nvSpPr>
      <dsp:spPr>
        <a:xfrm>
          <a:off x="2572973" y="1408355"/>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Tell children why you are talking to them</a:t>
          </a:r>
          <a:endParaRPr lang="en-US" sz="2400" kern="1200" dirty="0">
            <a:solidFill>
              <a:schemeClr val="tx2"/>
            </a:solidFill>
          </a:endParaRPr>
        </a:p>
      </dsp:txBody>
      <dsp:txXfrm>
        <a:off x="2572973" y="1408355"/>
        <a:ext cx="2010024" cy="1206014"/>
      </dsp:txXfrm>
    </dsp:sp>
    <dsp:sp modelId="{5C825AB9-FC59-45DF-9FC4-DF858564AD3E}">
      <dsp:nvSpPr>
        <dsp:cNvPr id="0" name=""/>
        <dsp:cNvSpPr/>
      </dsp:nvSpPr>
      <dsp:spPr>
        <a:xfrm>
          <a:off x="4815840" y="1409561"/>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Use appropriate interviewers</a:t>
          </a:r>
          <a:endParaRPr lang="en-US" sz="2400" kern="1200" dirty="0">
            <a:solidFill>
              <a:schemeClr val="tx2"/>
            </a:solidFill>
          </a:endParaRPr>
        </a:p>
      </dsp:txBody>
      <dsp:txXfrm>
        <a:off x="4815840" y="1409561"/>
        <a:ext cx="2010024" cy="1206014"/>
      </dsp:txXfrm>
    </dsp:sp>
    <dsp:sp modelId="{74E1305E-8BD7-4AED-9314-ADC1D4F8BA3A}">
      <dsp:nvSpPr>
        <dsp:cNvPr id="0" name=""/>
        <dsp:cNvSpPr/>
      </dsp:nvSpPr>
      <dsp:spPr>
        <a:xfrm>
          <a:off x="6995028" y="1408355"/>
          <a:ext cx="2363286"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Pay attention to non-verbal communication</a:t>
          </a:r>
          <a:endParaRPr lang="en-US" sz="2400" kern="1200" dirty="0">
            <a:solidFill>
              <a:schemeClr val="tx2"/>
            </a:solidFill>
          </a:endParaRPr>
        </a:p>
      </dsp:txBody>
      <dsp:txXfrm>
        <a:off x="6995028" y="1408355"/>
        <a:ext cx="2363286" cy="1206014"/>
      </dsp:txXfrm>
    </dsp:sp>
    <dsp:sp modelId="{C46048D8-9734-4194-A1BF-9278095F2F3B}">
      <dsp:nvSpPr>
        <dsp:cNvPr id="0" name=""/>
        <dsp:cNvSpPr/>
      </dsp:nvSpPr>
      <dsp:spPr>
        <a:xfrm>
          <a:off x="3657603" y="2815372"/>
          <a:ext cx="2405055"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2"/>
              </a:solidFill>
            </a:rPr>
            <a:t>Respect children’s thoughts &amp; beliefs</a:t>
          </a:r>
          <a:endParaRPr lang="en-US" sz="2400" kern="1200" dirty="0">
            <a:solidFill>
              <a:schemeClr val="tx2"/>
            </a:solidFill>
          </a:endParaRPr>
        </a:p>
      </dsp:txBody>
      <dsp:txXfrm>
        <a:off x="3657603" y="2815372"/>
        <a:ext cx="2405055" cy="1206014"/>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en-US"/>
          </a:p>
        </p:txBody>
      </p:sp>
    </p:spTree>
    <p:extLst>
      <p:ext uri="{BB962C8B-B14F-4D97-AF65-F5344CB8AC3E}">
        <p14:creationId xmlns=""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a cover slide – it is not part of the numbered slides in the Facilitator’s Guide. </a:t>
            </a:r>
            <a:r>
              <a:rPr lang="en-US" dirty="0" smtClean="0"/>
              <a:t>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**Before</a:t>
            </a:r>
            <a:r>
              <a:rPr lang="en-US" b="1" baseline="0" dirty="0" smtClean="0"/>
              <a:t> introducing this material, break the group up into groups of 3 or 4 depending on the size of the group.  Ask the group to discuss the question:  What do we have to consider  / adapt  when working with adolescent girls who are survivors of sexual violence?  How are we already doing this?  What are we not doing?  What are the challenges?***  Bring the groups back to the large group and ask them to share ideas.  Flipchart these responses.  Then go through the slide to see what is missing, what is new/ additional in their ideas.   </a:t>
            </a:r>
          </a:p>
          <a:p>
            <a:endParaRPr lang="en-US" b="1" baseline="0" dirty="0" smtClean="0"/>
          </a:p>
          <a:p>
            <a:r>
              <a:rPr lang="en-US" dirty="0" smtClean="0"/>
              <a:t>Working with adolescent girls can</a:t>
            </a:r>
            <a:r>
              <a:rPr lang="en-US" baseline="0" dirty="0" smtClean="0"/>
              <a:t> be a bit scary for those of us who have worked with adult women for most of our careers. At the core of GBV case management with adolescent girl survivors, the principles, theories and skills are all the same. We maintain survivor-centered attitudes, and pull on our strong communication skills to effectively support, assess, and service/safety plan with survivors. </a:t>
            </a:r>
          </a:p>
          <a:p>
            <a:endParaRPr lang="en-US" baseline="0" dirty="0" smtClean="0"/>
          </a:p>
          <a:p>
            <a:r>
              <a:rPr lang="en-US" baseline="0" dirty="0" smtClean="0"/>
              <a:t>The only thing that will change when working with adolescent girls is your delivery, which you will need to alter based on the girls’ developmental level, individual situation, and maturity</a:t>
            </a:r>
          </a:p>
          <a:p>
            <a:endParaRPr lang="en-US" baseline="0" dirty="0" smtClean="0"/>
          </a:p>
          <a:p>
            <a:r>
              <a:rPr lang="en-US" b="1" baseline="0" dirty="0" smtClean="0"/>
              <a:t>*Note that more information on how to communicate with and support child survivors of violence is provided in the Caring For Child Survivors resource. If your participants do not have this training/these skills, it may be worth adding an extra session on this. The following two slides provide some basic information on this </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 Remind participants that much of what you are highlighting is covered in the Caring for Child Survivor Guidelines and training materials.**</a:t>
            </a:r>
          </a:p>
          <a:p>
            <a:endParaRPr lang="en-US" sz="1200" i="1" kern="1200" baseline="0" dirty="0" smtClean="0">
              <a:solidFill>
                <a:schemeClr val="tx1"/>
              </a:solidFill>
              <a:latin typeface="+mn-lt"/>
              <a:ea typeface="+mn-ea"/>
              <a:cs typeface="+mn-cs"/>
            </a:endParaRPr>
          </a:p>
          <a:p>
            <a:r>
              <a:rPr lang="en-US" sz="1200" b="1" i="1" kern="1200" baseline="0" dirty="0" smtClean="0">
                <a:solidFill>
                  <a:schemeClr val="tx1"/>
                </a:solidFill>
                <a:latin typeface="+mn-lt"/>
                <a:ea typeface="+mn-ea"/>
                <a:cs typeface="+mn-cs"/>
              </a:rPr>
              <a:t>Some helpful reminders that you can incorporate into your programming immediately:</a:t>
            </a:r>
          </a:p>
          <a:p>
            <a:pPr>
              <a:buFont typeface="Arial" pitchFamily="34" charset="0"/>
              <a:buChar char="•"/>
            </a:pPr>
            <a:r>
              <a:rPr lang="en-US" sz="1200" kern="1200" baseline="0" dirty="0" smtClean="0">
                <a:solidFill>
                  <a:schemeClr val="tx1"/>
                </a:solidFill>
                <a:latin typeface="+mn-lt"/>
                <a:ea typeface="+mn-ea"/>
                <a:cs typeface="+mn-cs"/>
              </a:rPr>
              <a:t>  Use simple, clear language. Do not use professional jargon, terms or phrases. Some organizations have</a:t>
            </a:r>
          </a:p>
          <a:p>
            <a:r>
              <a:rPr lang="en-US" sz="1200" kern="1200" baseline="0" dirty="0" smtClean="0">
                <a:solidFill>
                  <a:schemeClr val="tx1"/>
                </a:solidFill>
                <a:latin typeface="+mn-lt"/>
                <a:ea typeface="+mn-ea"/>
                <a:cs typeface="+mn-cs"/>
              </a:rPr>
              <a:t>communication materials such as videos and pamphlets that describe their services. If these materials are</a:t>
            </a:r>
          </a:p>
          <a:p>
            <a:r>
              <a:rPr lang="en-US" sz="1200" kern="1200" baseline="0" dirty="0" smtClean="0">
                <a:solidFill>
                  <a:schemeClr val="tx1"/>
                </a:solidFill>
                <a:latin typeface="+mn-lt"/>
                <a:ea typeface="+mn-ea"/>
                <a:cs typeface="+mn-cs"/>
              </a:rPr>
              <a:t>available, use them to introduce the idea of individual services. If not, you can speak with the girl using simple</a:t>
            </a:r>
          </a:p>
          <a:p>
            <a:r>
              <a:rPr lang="en-US" sz="1200" kern="1200" baseline="0" dirty="0" smtClean="0">
                <a:solidFill>
                  <a:schemeClr val="tx1"/>
                </a:solidFill>
                <a:latin typeface="+mn-lt"/>
                <a:ea typeface="+mn-ea"/>
                <a:cs typeface="+mn-cs"/>
              </a:rPr>
              <a:t>language to describe services.</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The need to work with parents, caregivers or other trusted adults and the issues this raises related to safety</a:t>
            </a:r>
          </a:p>
          <a:p>
            <a:r>
              <a:rPr lang="en-US" sz="1200" kern="1200" baseline="0" dirty="0" smtClean="0">
                <a:solidFill>
                  <a:schemeClr val="tx1"/>
                </a:solidFill>
                <a:latin typeface="+mn-lt"/>
                <a:ea typeface="+mn-ea"/>
                <a:cs typeface="+mn-cs"/>
              </a:rPr>
              <a:t>and confidentiality.</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Informed consent processes for engaging an adolescent girl in services or referring her to other services will</a:t>
            </a:r>
          </a:p>
          <a:p>
            <a:r>
              <a:rPr lang="en-US" sz="1200" kern="1200" baseline="0" dirty="0" smtClean="0">
                <a:solidFill>
                  <a:schemeClr val="tx1"/>
                </a:solidFill>
                <a:latin typeface="+mn-lt"/>
                <a:ea typeface="+mn-ea"/>
                <a:cs typeface="+mn-cs"/>
              </a:rPr>
              <a:t>also be different than with adult women. The consent process will be different depending on the age of the</a:t>
            </a:r>
          </a:p>
          <a:p>
            <a:r>
              <a:rPr lang="en-US" sz="1200" kern="1200" baseline="0" dirty="0" smtClean="0">
                <a:solidFill>
                  <a:schemeClr val="tx1"/>
                </a:solidFill>
                <a:latin typeface="+mn-lt"/>
                <a:ea typeface="+mn-ea"/>
                <a:cs typeface="+mn-cs"/>
              </a:rPr>
              <a:t>girl. If the girl is between the ages of 6 and 11, you will obtain informed assent—an agreement from the girl</a:t>
            </a:r>
          </a:p>
          <a:p>
            <a:r>
              <a:rPr lang="en-US" sz="1200" kern="1200" baseline="0" dirty="0" smtClean="0">
                <a:solidFill>
                  <a:schemeClr val="tx1"/>
                </a:solidFill>
                <a:latin typeface="+mn-lt"/>
                <a:ea typeface="+mn-ea"/>
                <a:cs typeface="+mn-cs"/>
              </a:rPr>
              <a:t>that she wants to receive services. You will then have to get informed consent from the girl’s caregiver. If the</a:t>
            </a:r>
          </a:p>
          <a:p>
            <a:r>
              <a:rPr lang="en-US" sz="1200" kern="1200" baseline="0" dirty="0" smtClean="0">
                <a:solidFill>
                  <a:schemeClr val="tx1"/>
                </a:solidFill>
                <a:latin typeface="+mn-lt"/>
                <a:ea typeface="+mn-ea"/>
                <a:cs typeface="+mn-cs"/>
              </a:rPr>
              <a:t>caregiver is not supportive or if reaching out to the caregiver is deemed to not be in her best interest, another</a:t>
            </a:r>
          </a:p>
          <a:p>
            <a:r>
              <a:rPr lang="en-US" sz="1200" kern="1200" baseline="0" dirty="0" smtClean="0">
                <a:solidFill>
                  <a:schemeClr val="tx1"/>
                </a:solidFill>
                <a:latin typeface="+mn-lt"/>
                <a:ea typeface="+mn-ea"/>
                <a:cs typeface="+mn-cs"/>
              </a:rPr>
              <a:t>trusted adult or the girl’s caseworker can provide written consent for services. The same process applies to</a:t>
            </a:r>
          </a:p>
          <a:p>
            <a:r>
              <a:rPr lang="en-US" sz="1200" kern="1200" baseline="0" dirty="0" smtClean="0">
                <a:solidFill>
                  <a:schemeClr val="tx1"/>
                </a:solidFill>
                <a:latin typeface="+mn-lt"/>
                <a:ea typeface="+mn-ea"/>
                <a:cs typeface="+mn-cs"/>
              </a:rPr>
              <a:t>girls aged 12 to 14. However, depending on the maturity of the girl, her consent for services can be given ‘due</a:t>
            </a:r>
          </a:p>
          <a:p>
            <a:r>
              <a:rPr lang="en-US" sz="1200" kern="1200" baseline="0" dirty="0" smtClean="0">
                <a:solidFill>
                  <a:schemeClr val="tx1"/>
                </a:solidFill>
                <a:latin typeface="+mn-lt"/>
                <a:ea typeface="+mn-ea"/>
                <a:cs typeface="+mn-cs"/>
              </a:rPr>
              <a:t>weight’, meaning that consideration can be given to her views and opinions based on factors such as her age</a:t>
            </a:r>
          </a:p>
          <a:p>
            <a:r>
              <a:rPr lang="en-US" sz="1200" kern="1200" baseline="0" dirty="0" smtClean="0">
                <a:solidFill>
                  <a:schemeClr val="tx1"/>
                </a:solidFill>
                <a:latin typeface="+mn-lt"/>
                <a:ea typeface="+mn-ea"/>
                <a:cs typeface="+mn-cs"/>
              </a:rPr>
              <a:t>and maturity. For girls ages 15-17, informed consent must be obtained from the girl and, if possible, from her</a:t>
            </a:r>
          </a:p>
          <a:p>
            <a:r>
              <a:rPr lang="en-US" sz="1200" kern="1200" baseline="0" dirty="0" smtClean="0">
                <a:solidFill>
                  <a:schemeClr val="tx1"/>
                </a:solidFill>
                <a:latin typeface="+mn-lt"/>
                <a:ea typeface="+mn-ea"/>
                <a:cs typeface="+mn-cs"/>
              </a:rPr>
              <a:t>caregiver.</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Understand any mandatory reporting laws that exist for children in your context and how they apply to</a:t>
            </a:r>
          </a:p>
          <a:p>
            <a:r>
              <a:rPr lang="en-US" sz="1200" kern="1200" baseline="0" dirty="0" smtClean="0">
                <a:solidFill>
                  <a:schemeClr val="tx1"/>
                </a:solidFill>
                <a:latin typeface="+mn-lt"/>
                <a:ea typeface="+mn-ea"/>
                <a:cs typeface="+mn-cs"/>
              </a:rPr>
              <a:t>adolescents and what the potential safety risks may be if followed.</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Use best-interest principles to guide decision-making and actions.</a:t>
            </a:r>
          </a:p>
          <a:p>
            <a:pPr>
              <a:buFont typeface="Arial" pitchFamily="34" charset="0"/>
              <a:buChar char="•"/>
            </a:pPr>
            <a:r>
              <a:rPr lang="en-US" sz="1200" kern="1200" baseline="0" dirty="0" smtClean="0">
                <a:solidFill>
                  <a:schemeClr val="tx1"/>
                </a:solidFill>
                <a:latin typeface="+mn-lt"/>
                <a:ea typeface="+mn-ea"/>
                <a:cs typeface="+mn-cs"/>
              </a:rPr>
              <a:t>  Age-appropriate referrals and the capacity of service providers to work with adolescent girls.</a:t>
            </a:r>
          </a:p>
          <a:p>
            <a:pPr>
              <a:buFont typeface="Arial" pitchFamily="34" charset="0"/>
              <a:buChar char="•"/>
            </a:pPr>
            <a:r>
              <a:rPr lang="en-US" sz="1200" kern="1200" baseline="0" dirty="0" smtClean="0">
                <a:solidFill>
                  <a:schemeClr val="tx1"/>
                </a:solidFill>
                <a:latin typeface="+mn-lt"/>
                <a:ea typeface="+mn-ea"/>
                <a:cs typeface="+mn-cs"/>
              </a:rPr>
              <a:t>   If girls are married, the need to potentially advocate with husbands (if they are not the perpetrator and it is</a:t>
            </a:r>
          </a:p>
          <a:p>
            <a:r>
              <a:rPr lang="en-US" sz="1200" kern="1200" baseline="0" dirty="0" smtClean="0">
                <a:solidFill>
                  <a:schemeClr val="tx1"/>
                </a:solidFill>
                <a:latin typeface="+mn-lt"/>
                <a:ea typeface="+mn-ea"/>
                <a:cs typeface="+mn-cs"/>
              </a:rPr>
              <a:t>safe to do so) to allow them to access services.</a:t>
            </a:r>
            <a:endParaRPr lang="en-US" b="0" baseline="0" dirty="0" smtClean="0"/>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**Review key messages.**</a:t>
            </a:r>
          </a:p>
          <a:p>
            <a:pPr eaLnBrk="1" hangingPunct="1">
              <a:spcBef>
                <a:spcPct val="0"/>
              </a:spcBef>
            </a:pPr>
            <a:endParaRPr lang="en-US" dirty="0" smtClean="0"/>
          </a:p>
          <a:p>
            <a:pPr eaLnBrk="1" hangingPunct="1">
              <a:spcBef>
                <a:spcPct val="0"/>
              </a:spcBef>
            </a:pPr>
            <a:r>
              <a:rPr lang="en-US" dirty="0" smtClean="0"/>
              <a:t>Thank </a:t>
            </a:r>
            <a:r>
              <a:rPr lang="en-US" dirty="0" smtClean="0"/>
              <a:t>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solidFill>
                  <a:prstClr val="black"/>
                </a:solidFill>
              </a: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*Slides 13-25 cover content on communicating with children that may be useful if participants have not covered this training </a:t>
            </a:r>
            <a:r>
              <a:rPr lang="mr-IN" dirty="0" smtClean="0"/>
              <a:t>–</a:t>
            </a:r>
            <a:r>
              <a:rPr lang="en-US" dirty="0" smtClean="0"/>
              <a:t> you</a:t>
            </a:r>
            <a:r>
              <a:rPr lang="en-US" baseline="0" dirty="0" smtClean="0"/>
              <a:t> can insert this into the module where appropriate (in which case be mindful of the time the session will take) or arrange an extra session</a:t>
            </a:r>
            <a:r>
              <a:rPr lang="en-US" dirty="0" smtClean="0"/>
              <a:t>.   Be sure to review the Caring</a:t>
            </a:r>
            <a:r>
              <a:rPr lang="en-US" baseline="0" dirty="0" smtClean="0"/>
              <a:t> for Child Survivors Guidelines Chapter 3 and specifically pgs 61-64.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solidFill>
                  <a:prstClr val="black"/>
                </a:solidFill>
              </a:rPr>
              <a:pPr/>
              <a:t>12</a:t>
            </a:fld>
            <a:endParaRPr lang="en-US">
              <a:solidFill>
                <a:prstClr val="black"/>
              </a:solidFill>
            </a:endParaRPr>
          </a:p>
        </p:txBody>
      </p:sp>
    </p:spTree>
    <p:extLst>
      <p:ext uri="{BB962C8B-B14F-4D97-AF65-F5344CB8AC3E}">
        <p14:creationId xmlns="" xmlns:p14="http://schemas.microsoft.com/office/powerpoint/2010/main" val="1974918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Children who have been sexually abused most likely will come to your attention through a caregiver or another adult; abused children rarely seek help on their own. Children may not understand what is happening to them or they may experience fear, embarrassment or shame about the abuse, which affects their willingness and ability to talk to service providers. Your initial reaction will impact their sense of safety and willingness to talk, as well as their psychological well-being. A positive, supportive response will help abused children feel better, while a negative response (such as not believing the child or getting angry with the child) could cause them further harm</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Children need to be reassured that they are not at fault for what has happened to them and that they are believed. Children rarely lie about being sexually abused and service providers should make every effort to encourage them to share their experiences. Healing statements such as “I believe you” and “It’s not your fault” are essential to communicate at the outset of disclosure and throughout care and treatment. </a:t>
            </a:r>
          </a:p>
          <a:p>
            <a:endParaRPr lang="en-US" dirty="0" smtClean="0"/>
          </a:p>
          <a:p>
            <a:r>
              <a:rPr lang="en-US" dirty="0" smtClean="0"/>
              <a:t>Direct service providers communicating with child survivors need to find opportunities to tell them that they are brave for talking about the abuse and that they are not to blame for what they have experienced. It is required for service providers to tell children that they are not responsible for the abuse and to emphasize that they are there to help them begin the healing process.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Service providers should monitor any interactions that might upset or further traumatize the child. Do not become angry with a child, force a child to answer a question that he or she is not ready to answer, force a child to speak about the sexual abuse before he/she is ready, or have the child repeat her/his story of abuse multiple times to different people. Staff should try to limit activities and communication that cause the child distress.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600"/>
              </a:spcBef>
              <a:spcAft>
                <a:spcPts val="0"/>
              </a:spcAft>
              <a:buClrTx/>
              <a:buSzTx/>
              <a:buFont typeface="Arial"/>
              <a:buChar char="•"/>
              <a:tabLst/>
              <a:defRPr/>
            </a:pPr>
            <a:r>
              <a:rPr lang="en-US" dirty="0" smtClean="0"/>
              <a:t>Present information in language they understand,</a:t>
            </a:r>
            <a:r>
              <a:rPr lang="en-US" baseline="0" dirty="0" smtClean="0"/>
              <a:t> </a:t>
            </a:r>
            <a:r>
              <a:rPr lang="en-US" dirty="0" smtClean="0"/>
              <a:t>alter your vocabulary,</a:t>
            </a:r>
            <a:r>
              <a:rPr lang="en-US" baseline="0" dirty="0" smtClean="0"/>
              <a:t> use terms children of this age commonly use in this culture and context to describe sexual activity, genitals/ private parts, men, women, </a:t>
            </a:r>
            <a:r>
              <a:rPr lang="en-US" baseline="0" dirty="0" err="1" smtClean="0"/>
              <a:t>etc</a:t>
            </a:r>
            <a:r>
              <a:rPr lang="en-US" baseline="0" dirty="0" smtClean="0"/>
              <a:t> </a:t>
            </a:r>
            <a:endParaRPr lang="en-US" dirty="0" smtClean="0"/>
          </a:p>
          <a:p>
            <a:pPr marL="171450" indent="-171450">
              <a:spcBef>
                <a:spcPts val="600"/>
              </a:spcBef>
              <a:buFont typeface="Arial"/>
              <a:buChar char="•"/>
            </a:pPr>
            <a:r>
              <a:rPr lang="en-US" dirty="0" smtClean="0"/>
              <a:t>Ensure it is adapted to age and stage of development</a:t>
            </a:r>
          </a:p>
          <a:p>
            <a:pPr marL="171450" indent="-171450">
              <a:spcBef>
                <a:spcPts val="600"/>
              </a:spcBef>
              <a:buFont typeface="Arial"/>
              <a:buChar char="•"/>
            </a:pPr>
            <a:r>
              <a:rPr lang="en-US" dirty="0" smtClean="0"/>
              <a:t>Use variety of means of communicating, body language, drawings, toys, </a:t>
            </a:r>
            <a:r>
              <a:rPr lang="en-US" dirty="0" err="1" smtClean="0"/>
              <a:t>etc</a:t>
            </a:r>
            <a:endParaRPr lang="en-US" dirty="0" smtClean="0"/>
          </a:p>
          <a:p>
            <a:pPr marL="171450" indent="-171450">
              <a:spcBef>
                <a:spcPts val="600"/>
              </a:spcBef>
              <a:buFont typeface="Arial"/>
              <a:buChar char="•"/>
            </a:pPr>
            <a:r>
              <a:rPr lang="en-US" dirty="0" smtClean="0"/>
              <a:t>You will need to ask sensitive questions – that is ok!</a:t>
            </a:r>
          </a:p>
          <a:p>
            <a:pPr marL="171450" indent="-171450">
              <a:spcBef>
                <a:spcPts val="600"/>
              </a:spcBef>
              <a:buFont typeface="Arial"/>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C60A32D9-EA12-BE47-9726-812A7B810CDB}" type="slidenum">
              <a:rPr lang="en-US" smtClean="0">
                <a:solidFill>
                  <a:prstClr val="black"/>
                </a:solidFill>
              </a:rPr>
              <a:pPr/>
              <a:t>17</a:t>
            </a:fld>
            <a:endParaRPr lang="en-US">
              <a:solidFill>
                <a:prstClr val="black"/>
              </a:solidFill>
            </a:endParaRPr>
          </a:p>
        </p:txBody>
      </p:sp>
    </p:spTree>
    <p:extLst>
      <p:ext uri="{BB962C8B-B14F-4D97-AF65-F5344CB8AC3E}">
        <p14:creationId xmlns="" xmlns:p14="http://schemas.microsoft.com/office/powerpoint/2010/main" val="803501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Bef>
                <a:spcPts val="600"/>
              </a:spcBef>
              <a:buFont typeface="Arial"/>
              <a:buChar char="•"/>
            </a:pPr>
            <a:r>
              <a:rPr lang="en-US" dirty="0" smtClean="0"/>
              <a:t>Explaining questions dealing with sensitive issues helps put the child’s fears at ease</a:t>
            </a:r>
          </a:p>
          <a:p>
            <a:pPr marL="171450" indent="-171450">
              <a:spcBef>
                <a:spcPts val="600"/>
              </a:spcBef>
              <a:buFont typeface="Arial"/>
              <a:buChar char="•"/>
            </a:pPr>
            <a:r>
              <a:rPr lang="en-US" dirty="0" smtClean="0"/>
              <a:t>Tell the child you know this is difficult and they can go slowly </a:t>
            </a:r>
          </a:p>
          <a:p>
            <a:pPr marL="171450" indent="-171450">
              <a:spcBef>
                <a:spcPts val="600"/>
              </a:spcBef>
              <a:buFont typeface="Arial"/>
              <a:buChar char="•"/>
            </a:pPr>
            <a:r>
              <a:rPr lang="en-US" dirty="0" smtClean="0"/>
              <a:t>Ask the child clear and simple questions, focusing on the last time the incident occurred</a:t>
            </a:r>
          </a:p>
          <a:p>
            <a:endParaRPr lang="en-US" dirty="0"/>
          </a:p>
        </p:txBody>
      </p:sp>
      <p:sp>
        <p:nvSpPr>
          <p:cNvPr id="4" name="Slide Number Placeholder 3"/>
          <p:cNvSpPr>
            <a:spLocks noGrp="1"/>
          </p:cNvSpPr>
          <p:nvPr>
            <p:ph type="sldNum" sz="quarter" idx="10"/>
          </p:nvPr>
        </p:nvSpPr>
        <p:spPr/>
        <p:txBody>
          <a:bodyPr/>
          <a:lstStyle/>
          <a:p>
            <a:fld id="{C60A32D9-EA12-BE47-9726-812A7B810CDB}" type="slidenum">
              <a:rPr lang="en-US" smtClean="0">
                <a:solidFill>
                  <a:prstClr val="black"/>
                </a:solidFill>
              </a:rPr>
              <a:pPr/>
              <a:t>18</a:t>
            </a:fld>
            <a:endParaRPr lang="en-US">
              <a:solidFill>
                <a:prstClr val="black"/>
              </a:solidFill>
            </a:endParaRPr>
          </a:p>
        </p:txBody>
      </p:sp>
    </p:spTree>
    <p:extLst>
      <p:ext uri="{BB962C8B-B14F-4D97-AF65-F5344CB8AC3E}">
        <p14:creationId xmlns="" xmlns:p14="http://schemas.microsoft.com/office/powerpoint/2010/main" val="1699242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Find a safe space, one that is private, quiet and away from any potential danger. Offer children the choice to have a trusted adult present, or not while you talk with them. Do not force a child to speak to, or in front of, someone they appear not to trust. Do not include the person suspected of abusing the child in the interview. Tell the child the truth—even when it is emotionally difficult. If you don’t know the answer to a question, tell the child, “I don’t know.” Honesty and openness develop trust and help children feel safe.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15C: Case Management Responses to Sexual Violence for Women and Girls</a:t>
            </a:r>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range of consequences</a:t>
            </a:r>
            <a:r>
              <a:rPr lang="en-US" sz="1200" kern="1200" baseline="0" dirty="0" smtClean="0">
                <a:solidFill>
                  <a:schemeClr val="tx1"/>
                </a:solidFill>
                <a:effectLst/>
                <a:latin typeface="+mn-lt"/>
                <a:ea typeface="+mn-ea"/>
                <a:cs typeface="+mn-cs"/>
              </a:rPr>
              <a:t> of sexual violence for women and adolescent girls and what the key needs may be </a:t>
            </a:r>
          </a:p>
          <a:p>
            <a:pPr marL="171450" lvl="0" indent="-171450">
              <a:buFont typeface="Arial" charset="0"/>
              <a:buChar char="•"/>
            </a:pPr>
            <a:r>
              <a:rPr lang="en-US" sz="1200" kern="1200" baseline="0" dirty="0" smtClean="0">
                <a:solidFill>
                  <a:schemeClr val="tx1"/>
                </a:solidFill>
                <a:effectLst/>
                <a:latin typeface="+mn-lt"/>
                <a:ea typeface="+mn-ea"/>
                <a:cs typeface="+mn-cs"/>
              </a:rPr>
              <a:t>Learn common reactions a survivor may have to an experience of sexual violence</a:t>
            </a:r>
          </a:p>
          <a:p>
            <a:pPr marL="171450" lvl="0" indent="-171450">
              <a:buFont typeface="Arial" charset="0"/>
              <a:buChar char="•"/>
            </a:pPr>
            <a:r>
              <a:rPr lang="en-US" sz="1200" kern="1200" baseline="0" dirty="0" smtClean="0">
                <a:solidFill>
                  <a:schemeClr val="tx1"/>
                </a:solidFill>
                <a:effectLst/>
                <a:latin typeface="+mn-lt"/>
                <a:ea typeface="+mn-ea"/>
                <a:cs typeface="+mn-cs"/>
              </a:rPr>
              <a:t>Identify key messages that can be provided to sexual violence survivors to help them in healing and recovery</a:t>
            </a:r>
          </a:p>
          <a:p>
            <a:pPr marL="171450" lvl="0" indent="-171450">
              <a:buFont typeface="Arial" charset="0"/>
              <a:buChar char="•"/>
            </a:pPr>
            <a:r>
              <a:rPr lang="en-US" sz="1200" kern="1200" dirty="0" smtClean="0">
                <a:solidFill>
                  <a:schemeClr val="tx1"/>
                </a:solidFill>
                <a:effectLst/>
                <a:latin typeface="+mn-lt"/>
                <a:ea typeface="+mn-ea"/>
                <a:cs typeface="+mn-cs"/>
              </a:rPr>
              <a:t>Identify adaptations for working</a:t>
            </a:r>
            <a:r>
              <a:rPr lang="en-US" sz="1200" kern="1200" baseline="0" dirty="0" smtClean="0">
                <a:solidFill>
                  <a:schemeClr val="tx1"/>
                </a:solidFill>
                <a:effectLst/>
                <a:latin typeface="+mn-lt"/>
                <a:ea typeface="+mn-ea"/>
                <a:cs typeface="+mn-cs"/>
              </a:rPr>
              <a:t> with adolescent girl survivors</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b="0" kern="1200" baseline="0" dirty="0" smtClean="0">
                <a:solidFill>
                  <a:schemeClr val="tx1"/>
                </a:solidFill>
                <a:effectLst/>
                <a:latin typeface="+mn-lt"/>
                <a:ea typeface="+mn-ea"/>
                <a:cs typeface="+mn-cs"/>
              </a:rPr>
              <a:t>45 minutes (you will need an addition 30-45 minutes if you include content on Communication with Child Survivors)</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15C.1 – Common Reactions to Sexual</a:t>
            </a:r>
            <a:r>
              <a:rPr lang="en-US" sz="1200" kern="1200" baseline="0" dirty="0" smtClean="0">
                <a:solidFill>
                  <a:schemeClr val="tx1"/>
                </a:solidFill>
                <a:effectLst/>
                <a:latin typeface="+mn-lt"/>
                <a:ea typeface="+mn-ea"/>
                <a:cs typeface="+mn-cs"/>
              </a:rPr>
              <a:t> Violence </a:t>
            </a:r>
            <a:r>
              <a:rPr lang="en-US" sz="1200" kern="1200" dirty="0" smtClean="0">
                <a:solidFill>
                  <a:schemeClr val="tx1"/>
                </a:solidFill>
                <a:effectLst/>
                <a:latin typeface="+mn-lt"/>
                <a:ea typeface="+mn-ea"/>
                <a:cs typeface="+mn-cs"/>
              </a:rPr>
              <a:t>(one for each participant)</a:t>
            </a:r>
          </a:p>
          <a:p>
            <a:pPr marL="171450" lvl="0" indent="-171450">
              <a:buFont typeface="Arial" charset="0"/>
              <a:buChar char="•"/>
            </a:pPr>
            <a:r>
              <a:rPr lang="en-US" sz="1200" kern="1200" dirty="0" smtClean="0">
                <a:solidFill>
                  <a:schemeClr val="tx1"/>
                </a:solidFill>
                <a:effectLst/>
                <a:latin typeface="+mn-lt"/>
                <a:ea typeface="+mn-ea"/>
                <a:cs typeface="+mn-cs"/>
              </a:rPr>
              <a:t>Handout 15C.2 – Key Messages to Share with Sexual Violence Survivors (one for each participant) </a:t>
            </a:r>
          </a:p>
          <a:p>
            <a:pPr marL="171450" lvl="0" indent="-171450">
              <a:buFont typeface="Arial" charset="0"/>
              <a:buChar char="•"/>
            </a:pPr>
            <a:endParaRPr lang="en-US" sz="1200" kern="1200" baseline="0" dirty="0" smtClean="0">
              <a:solidFill>
                <a:schemeClr val="tx1"/>
              </a:solidFill>
              <a:effectLst/>
              <a:latin typeface="+mn-lt"/>
              <a:ea typeface="+mn-ea"/>
              <a:cs typeface="+mn-cs"/>
            </a:endParaRP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Common Reactions and Key Needs (3-5)</a:t>
            </a:r>
            <a:endParaRPr lang="en-GB" sz="120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Key Messages for Sexual Violence Survivors (6-8)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Adolescent Girl Survivors of Sexual Violence </a:t>
            </a:r>
            <a:r>
              <a:rPr lang="en-GB" sz="1200" kern="1200" baseline="0" dirty="0" smtClean="0">
                <a:solidFill>
                  <a:schemeClr val="tx1"/>
                </a:solidFill>
                <a:effectLst/>
                <a:latin typeface="+mn-lt"/>
                <a:ea typeface="+mn-ea"/>
                <a:cs typeface="+mn-cs"/>
              </a:rPr>
              <a:t>(8-9</a:t>
            </a:r>
            <a:r>
              <a:rPr lang="en-GB" sz="1200" kern="1200" baseline="0" dirty="0" smtClean="0">
                <a:solidFill>
                  <a:schemeClr val="tx1"/>
                </a:solidFill>
                <a:effectLst/>
                <a:latin typeface="+mn-lt"/>
                <a:ea typeface="+mn-ea"/>
                <a:cs typeface="+mn-cs"/>
              </a:rPr>
              <a:t>) </a:t>
            </a:r>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30-45 – Option Content on Communication with Child Survivors (11-25)</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(10)</a:t>
            </a:r>
            <a:endParaRPr lang="en-GB"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baseline="0" dirty="0" smtClean="0">
                <a:solidFill>
                  <a:schemeClr val="tx1"/>
                </a:solidFill>
                <a:latin typeface="+mn-lt"/>
                <a:ea typeface="+mn-ea"/>
                <a:cs typeface="+mn-cs"/>
              </a:rPr>
              <a:t>Historically in humanitarian settings, GBV case management services are often set up from the outset to respond to sexual violence cases that are directly related to conflict and displacement. It is often the respond to these incidents that provides the entry point for responding to other types of GBV women and girls experience. This module</a:t>
            </a:r>
          </a:p>
          <a:p>
            <a:r>
              <a:rPr lang="en-US" sz="1200" kern="1200" baseline="0" dirty="0" smtClean="0">
                <a:solidFill>
                  <a:schemeClr val="tx1"/>
                </a:solidFill>
                <a:latin typeface="+mn-lt"/>
                <a:ea typeface="+mn-ea"/>
                <a:cs typeface="+mn-cs"/>
              </a:rPr>
              <a:t>builds on the case management guidance provided in the earlier modules, focusing more specifically on the impact of sexual violence on women and adolescent girls, and the key health and psychosocial responses. Discussion about the main adaptations caseworkers need to think through when working with adolescent girl survivors of sexual violence is also included.</a:t>
            </a:r>
          </a:p>
          <a:p>
            <a:endParaRPr lang="en-US" dirty="0" smtClean="0"/>
          </a:p>
          <a:p>
            <a:r>
              <a:rPr lang="en-US" sz="1200" b="1" kern="1200" baseline="0" dirty="0" smtClean="0">
                <a:solidFill>
                  <a:schemeClr val="tx1"/>
                </a:solidFill>
                <a:latin typeface="+mn-lt"/>
                <a:ea typeface="+mn-ea"/>
                <a:cs typeface="+mn-cs"/>
              </a:rPr>
              <a:t>Facilitator Knowledge</a:t>
            </a:r>
          </a:p>
          <a:p>
            <a:r>
              <a:rPr lang="en-US" sz="1200" kern="1200" baseline="0" dirty="0" smtClean="0">
                <a:solidFill>
                  <a:schemeClr val="tx1"/>
                </a:solidFill>
                <a:latin typeface="+mn-lt"/>
                <a:ea typeface="+mn-ea"/>
                <a:cs typeface="+mn-cs"/>
              </a:rPr>
              <a:t>Facilitators should know the range of health, psychosocial, safety and other needs a woman or girl survivor of sexual violence may have. This includes knowing the common reactions a survivor may have. The facilitator must also have detailed knowledge of the key health responses – i.e. what medical care might be needed and how to determine</a:t>
            </a:r>
          </a:p>
          <a:p>
            <a:r>
              <a:rPr lang="en-US" sz="1200" kern="1200" baseline="0" dirty="0" smtClean="0">
                <a:solidFill>
                  <a:schemeClr val="tx1"/>
                </a:solidFill>
                <a:latin typeface="+mn-lt"/>
                <a:ea typeface="+mn-ea"/>
                <a:cs typeface="+mn-cs"/>
              </a:rPr>
              <a:t>if a referral for medical care is urgent. Lastly, the facilitator should know the key messages a helper can provide to a survivor of sexual violence that may help in her healing and recovery.</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Key Messages</a:t>
            </a:r>
          </a:p>
          <a:p>
            <a:r>
              <a:rPr lang="en-US" sz="1200" kern="1200" baseline="0" dirty="0" smtClean="0">
                <a:solidFill>
                  <a:schemeClr val="tx1"/>
                </a:solidFill>
                <a:latin typeface="+mn-lt"/>
                <a:ea typeface="+mn-ea"/>
                <a:cs typeface="+mn-cs"/>
              </a:rPr>
              <a:t>•  Sexual violence is any sexual act that is forced, including forcing someone to do something they do not want to do or when they do not want to. There are many forms of sexual violence, including sexual harassment, sexual exploitation, forced or unwanted touching, attempted rape and rape. Sexual violence has serious long term consequences on women’s physical, sexual and reproductive health and mental health. It is a deeply violating and painful experience for the survivor.</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In sexual violence cases for women and girls, the primary health concerns are related to incidents of rape, sexual assault or forms of non-sexual physical assault that may result in acute injury, pain and bleeding. Women and girls may be at risk of HIV/STIs, unwanted pregnancy and injuries. The health services that should be available in response to rape and sexual assault include medication to prevent HIV, emergency contraception, testing and treatment for STIs, and treatment of injuries or wounds. Some of these are time sensitive.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Barriers to sexual violence survivors accessing care begin with the many reasons that they may not want to disclose their experience to another person or a service provider. Other barriers include: Lack of transportation lack of money to pay for services or transportation to access services, lack of childcare, lack of awareness of</a:t>
            </a:r>
          </a:p>
          <a:p>
            <a:r>
              <a:rPr lang="en-US" sz="1200" kern="1200" baseline="0" dirty="0" smtClean="0">
                <a:solidFill>
                  <a:schemeClr val="tx1"/>
                </a:solidFill>
                <a:latin typeface="+mn-lt"/>
                <a:ea typeface="+mn-ea"/>
                <a:cs typeface="+mn-cs"/>
              </a:rPr>
              <a:t>services, isolation.</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Key responses to sexual violence include: providing information about and facilitating access to health services; providing psychosocial support which includes communicating important messages to the person about what sexual violence is, why it happens, common reactions or feelings survivors may have in response to</a:t>
            </a:r>
          </a:p>
          <a:p>
            <a:r>
              <a:rPr lang="en-US" sz="1200" kern="1200" baseline="0" dirty="0" smtClean="0">
                <a:solidFill>
                  <a:schemeClr val="tx1"/>
                </a:solidFill>
                <a:latin typeface="+mn-lt"/>
                <a:ea typeface="+mn-ea"/>
                <a:cs typeface="+mn-cs"/>
              </a:rPr>
              <a:t>their experience, why many survivors do not disclose.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Considerations for adapting services to adolescent girls:</a:t>
            </a:r>
          </a:p>
          <a:p>
            <a:r>
              <a:rPr lang="en-US" sz="1200" kern="1200" baseline="0" dirty="0" smtClean="0">
                <a:solidFill>
                  <a:schemeClr val="tx1"/>
                </a:solidFill>
                <a:latin typeface="+mn-lt"/>
                <a:ea typeface="+mn-ea"/>
                <a:cs typeface="+mn-cs"/>
              </a:rPr>
              <a:t>• Use simple, clear language. Considering developing communication materials such as videos and pamphlets that describe services that may be more adolescent girl friendly.</a:t>
            </a:r>
          </a:p>
          <a:p>
            <a:r>
              <a:rPr lang="en-US" sz="1200" kern="1200" baseline="0" dirty="0" smtClean="0">
                <a:solidFill>
                  <a:schemeClr val="tx1"/>
                </a:solidFill>
                <a:latin typeface="+mn-lt"/>
                <a:ea typeface="+mn-ea"/>
                <a:cs typeface="+mn-cs"/>
              </a:rPr>
              <a:t>• The need to work with parents, caregivers or other trusted adults and the issues this raises related to safety and confidentiality.</a:t>
            </a:r>
          </a:p>
          <a:p>
            <a:r>
              <a:rPr lang="en-US" sz="1200" kern="1200" baseline="0" dirty="0" smtClean="0">
                <a:solidFill>
                  <a:schemeClr val="tx1"/>
                </a:solidFill>
                <a:latin typeface="+mn-lt"/>
                <a:ea typeface="+mn-ea"/>
                <a:cs typeface="+mn-cs"/>
              </a:rPr>
              <a:t>• Informed consent processes</a:t>
            </a:r>
          </a:p>
          <a:p>
            <a:r>
              <a:rPr lang="en-US" sz="1200" kern="1200" baseline="0" dirty="0" smtClean="0">
                <a:solidFill>
                  <a:schemeClr val="tx1"/>
                </a:solidFill>
                <a:latin typeface="+mn-lt"/>
                <a:ea typeface="+mn-ea"/>
                <a:cs typeface="+mn-cs"/>
              </a:rPr>
              <a:t>• Understand any mandatory reporting laws that exist for children in your context and how they apply to adolescents and what the potential safety risks may be if followed.</a:t>
            </a:r>
          </a:p>
          <a:p>
            <a:r>
              <a:rPr lang="en-US" sz="1200" kern="1200" baseline="0" dirty="0" smtClean="0">
                <a:solidFill>
                  <a:schemeClr val="tx1"/>
                </a:solidFill>
                <a:latin typeface="+mn-lt"/>
                <a:ea typeface="+mn-ea"/>
                <a:cs typeface="+mn-cs"/>
              </a:rPr>
              <a:t>• Best-interest principles to guide decision-making and actions.</a:t>
            </a:r>
          </a:p>
          <a:p>
            <a:r>
              <a:rPr lang="en-US" sz="1200" kern="1200" baseline="0" dirty="0" smtClean="0">
                <a:solidFill>
                  <a:schemeClr val="tx1"/>
                </a:solidFill>
                <a:latin typeface="+mn-lt"/>
                <a:ea typeface="+mn-ea"/>
                <a:cs typeface="+mn-cs"/>
              </a:rPr>
              <a:t>• Age-appropriate referrals and the capacity of service providers to work with adolescent girls.</a:t>
            </a:r>
          </a:p>
          <a:p>
            <a:r>
              <a:rPr lang="en-US" sz="1200" kern="1200" baseline="0" dirty="0" smtClean="0">
                <a:solidFill>
                  <a:schemeClr val="tx1"/>
                </a:solidFill>
                <a:latin typeface="+mn-lt"/>
                <a:ea typeface="+mn-ea"/>
                <a:cs typeface="+mn-cs"/>
              </a:rPr>
              <a:t>• If girls are married, the need to potentially advocate with husbands (if they are not the perpetrator and it is safe to do so) to allow them to access services.</a:t>
            </a: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666DCC4B-34E9-4207-A5A4-579F4C08FF91}"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 time a service provider sits down to communicate with a child survivor, she should take the time to explain to the child the purpose of the meeting. It is important to explain to the child why the service provider wants to speak with them, and what will be asked to the child and his/her caregiver. At every step of the process, explain to children what is happening to help secure their physical and emotional well-being.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principle, only female service providers and interpreters should speak with girls about sexual abuse. Male child survivors should be offered the choice (if possible) to talk with a female or male provider, as some boys will feel more comfortable with a female service provider. The best practice is to ask the child if he or she would prefer to have male or female trained staff on hand.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important to pay attention to both the child’s and your own non-verbal communication during any interaction. Children may demonstrate that they are distressed by crying, shaking or hiding their face, or changing their body posture. Curling into a ball, for example, is an indication to the adult working with the child to take a break or stop the interview altogether. Conversely, adults communicate non-verbally as well. If your body becomes tense or if you appear to be uninterested in the child’s story, he or she may interpret your non-verbal behavior in negative ways, thus affecting his or her trust and willingness to talk.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Children have a right to express their opinions, beliefs and thoughts about what has happened to them as well as any decisions made on their behalf. Service providers are responsible for communicating to children that they have the right to share (or not to share) their thoughts and opinions. Empower the child so he/she is in control of what happens during communication exchanges. The child should be free to answer “I don’t know” or to stop speaking with a service provider if he/she is in distress. The child’s right to participation includes the right to choose not to participate.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charset="0"/>
              <a:buChar char="•"/>
            </a:pPr>
            <a:r>
              <a:rPr lang="en-US" sz="1200" kern="1200" dirty="0" smtClean="0">
                <a:solidFill>
                  <a:schemeClr val="tx1"/>
                </a:solidFill>
                <a:effectLst/>
                <a:latin typeface="+mn-lt"/>
                <a:ea typeface="+mn-ea"/>
                <a:cs typeface="+mn-cs"/>
              </a:rPr>
              <a:t>Understand the range of consequences</a:t>
            </a:r>
            <a:r>
              <a:rPr lang="en-US" sz="1200" kern="1200" baseline="0" dirty="0" smtClean="0">
                <a:solidFill>
                  <a:schemeClr val="tx1"/>
                </a:solidFill>
                <a:effectLst/>
                <a:latin typeface="+mn-lt"/>
                <a:ea typeface="+mn-ea"/>
                <a:cs typeface="+mn-cs"/>
              </a:rPr>
              <a:t> of sexual violence for women and adolescent girls and what the key needs may be </a:t>
            </a:r>
          </a:p>
          <a:p>
            <a:pPr marL="171450" lvl="0" indent="-171450">
              <a:buFont typeface="Arial" charset="0"/>
              <a:buChar char="•"/>
            </a:pPr>
            <a:r>
              <a:rPr lang="en-US" sz="1200" kern="1200" baseline="0" dirty="0" smtClean="0">
                <a:solidFill>
                  <a:schemeClr val="tx1"/>
                </a:solidFill>
                <a:effectLst/>
                <a:latin typeface="+mn-lt"/>
                <a:ea typeface="+mn-ea"/>
                <a:cs typeface="+mn-cs"/>
              </a:rPr>
              <a:t>Learn common reactions a survivor may have to an experience of sexual violence</a:t>
            </a:r>
          </a:p>
          <a:p>
            <a:pPr marL="171450" lvl="0" indent="-171450">
              <a:buFont typeface="Arial" charset="0"/>
              <a:buChar char="•"/>
            </a:pPr>
            <a:r>
              <a:rPr lang="en-US" sz="1200" kern="1200" baseline="0" dirty="0" smtClean="0">
                <a:solidFill>
                  <a:schemeClr val="tx1"/>
                </a:solidFill>
                <a:effectLst/>
                <a:latin typeface="+mn-lt"/>
                <a:ea typeface="+mn-ea"/>
                <a:cs typeface="+mn-cs"/>
              </a:rPr>
              <a:t>Identify key messages that can be provided to sexual violence survivors to help them in healing and recovery</a:t>
            </a:r>
          </a:p>
          <a:p>
            <a:pPr marL="171450" lvl="0" indent="-171450">
              <a:buFont typeface="Arial" charset="0"/>
              <a:buChar char="•"/>
            </a:pPr>
            <a:r>
              <a:rPr lang="en-US" sz="1200" kern="1200" dirty="0" smtClean="0">
                <a:solidFill>
                  <a:schemeClr val="tx1"/>
                </a:solidFill>
                <a:effectLst/>
                <a:latin typeface="+mn-lt"/>
                <a:ea typeface="+mn-ea"/>
                <a:cs typeface="+mn-cs"/>
              </a:rPr>
              <a:t>Identify adaptations for working</a:t>
            </a:r>
            <a:r>
              <a:rPr lang="en-US" sz="1200" kern="1200" baseline="0" dirty="0" smtClean="0">
                <a:solidFill>
                  <a:schemeClr val="tx1"/>
                </a:solidFill>
                <a:effectLst/>
                <a:latin typeface="+mn-lt"/>
                <a:ea typeface="+mn-ea"/>
                <a:cs typeface="+mn-cs"/>
              </a:rPr>
              <a:t> with adolescent girl survivors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**Before going over this slide ask participants to brainstorm</a:t>
            </a:r>
            <a:r>
              <a:rPr lang="en-US" b="1" baseline="0" dirty="0" smtClean="0"/>
              <a:t> a definition of sexual violence.  You will likely also get responses that are examples of what sexual violence is.  Flipchart the responses.  Then go over this slide.  It is important to highlight that sexual violence is an ‘umbrella term’ that covers a range of acts.**</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en-US"/>
          </a:p>
        </p:txBody>
      </p:sp>
    </p:spTree>
    <p:extLst>
      <p:ext uri="{BB962C8B-B14F-4D97-AF65-F5344CB8AC3E}">
        <p14:creationId xmlns="" xmlns:p14="http://schemas.microsoft.com/office/powerpoint/2010/main" val="1538243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baseline="0" dirty="0" smtClean="0">
                <a:solidFill>
                  <a:schemeClr val="tx1"/>
                </a:solidFill>
                <a:latin typeface="+mn-lt"/>
                <a:ea typeface="+mn-ea"/>
                <a:cs typeface="+mn-cs"/>
              </a:rPr>
              <a:t>Health</a:t>
            </a:r>
          </a:p>
          <a:p>
            <a:r>
              <a:rPr lang="en-US" sz="1200" kern="1200" baseline="0" dirty="0" smtClean="0">
                <a:solidFill>
                  <a:schemeClr val="tx1"/>
                </a:solidFill>
                <a:latin typeface="+mn-lt"/>
                <a:ea typeface="+mn-ea"/>
                <a:cs typeface="+mn-cs"/>
              </a:rPr>
              <a:t>We covered most of this in Module 12: Step 2: Assessment when discussing the health assessment.  In sexual violence cases for women and girls, the primary health concerns are related to incidents of rape, sexual assault or forms of non-sexual physical assault that may result in acute injury, pain and bleeding. Women </a:t>
            </a:r>
            <a:r>
              <a:rPr lang="en-US" sz="1200" kern="1200" baseline="0" dirty="0" smtClean="0">
                <a:solidFill>
                  <a:schemeClr val="tx1"/>
                </a:solidFill>
                <a:latin typeface="+mn-lt"/>
                <a:ea typeface="+mn-ea"/>
                <a:cs typeface="+mn-cs"/>
              </a:rPr>
              <a:t>and girls </a:t>
            </a:r>
            <a:r>
              <a:rPr lang="en-US" sz="1200" kern="1200" baseline="0" dirty="0" smtClean="0">
                <a:solidFill>
                  <a:schemeClr val="tx1"/>
                </a:solidFill>
                <a:latin typeface="+mn-lt"/>
                <a:ea typeface="+mn-ea"/>
                <a:cs typeface="+mn-cs"/>
              </a:rPr>
              <a:t>may be at risk of HIV/STIs, unwanted pregnancy and injuries. Health services include medication to prevent HIV, emergency contraception, testing and treatment for STIs, and treatment of injuries or wounds.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Be sure to share information about the health consequences of GBV with the survivor, particularly in the case</a:t>
            </a:r>
          </a:p>
          <a:p>
            <a:r>
              <a:rPr lang="en-US" sz="1200" kern="1200" baseline="0" dirty="0" smtClean="0">
                <a:solidFill>
                  <a:schemeClr val="tx1"/>
                </a:solidFill>
                <a:latin typeface="+mn-lt"/>
                <a:ea typeface="+mn-ea"/>
                <a:cs typeface="+mn-cs"/>
              </a:rPr>
              <a:t>of sexual violence. Doing so will help the person understand the reason for a medical referral and help them</a:t>
            </a:r>
          </a:p>
          <a:p>
            <a:r>
              <a:rPr lang="en-US" sz="1200" kern="1200" baseline="0" dirty="0" smtClean="0">
                <a:solidFill>
                  <a:schemeClr val="tx1"/>
                </a:solidFill>
                <a:latin typeface="+mn-lt"/>
                <a:ea typeface="+mn-ea"/>
                <a:cs typeface="+mn-cs"/>
              </a:rPr>
              <a:t>determine if it is something that they need. You should share the following with them:</a:t>
            </a:r>
          </a:p>
          <a:p>
            <a:pPr>
              <a:buFont typeface="Arial" pitchFamily="34" charset="0"/>
              <a:buChar char="•"/>
            </a:pPr>
            <a:r>
              <a:rPr lang="en-US" sz="1200" kern="1200" baseline="0" dirty="0" smtClean="0">
                <a:solidFill>
                  <a:schemeClr val="tx1"/>
                </a:solidFill>
                <a:latin typeface="+mn-lt"/>
                <a:ea typeface="+mn-ea"/>
                <a:cs typeface="+mn-cs"/>
              </a:rPr>
              <a:t> Rape (if there was vaginal penetration) can lead to an unwanted to pregnancy.</a:t>
            </a:r>
          </a:p>
          <a:p>
            <a:pPr>
              <a:buFont typeface="Arial" pitchFamily="34" charset="0"/>
              <a:buChar char="•"/>
            </a:pPr>
            <a:r>
              <a:rPr lang="en-US" sz="1200" kern="1200" baseline="0" dirty="0" smtClean="0">
                <a:solidFill>
                  <a:schemeClr val="tx1"/>
                </a:solidFill>
                <a:latin typeface="+mn-lt"/>
                <a:ea typeface="+mn-ea"/>
                <a:cs typeface="+mn-cs"/>
              </a:rPr>
              <a:t>  Rape or attempted rape can put the person at risk or HIV or other STIs.</a:t>
            </a:r>
          </a:p>
          <a:p>
            <a:pPr>
              <a:buFont typeface="Arial" pitchFamily="34" charset="0"/>
              <a:buChar char="•"/>
            </a:pPr>
            <a:r>
              <a:rPr lang="en-US" sz="1200" kern="1200" baseline="0" dirty="0" smtClean="0">
                <a:solidFill>
                  <a:schemeClr val="tx1"/>
                </a:solidFill>
                <a:latin typeface="+mn-lt"/>
                <a:ea typeface="+mn-ea"/>
                <a:cs typeface="+mn-cs"/>
              </a:rPr>
              <a:t> Rape and sexual assault could result in injuries or tears to reproductive organs.</a:t>
            </a:r>
          </a:p>
          <a:p>
            <a:pPr>
              <a:buFont typeface="Arial" pitchFamily="34" charset="0"/>
              <a:buChar char="•"/>
            </a:pPr>
            <a:r>
              <a:rPr lang="en-US" sz="1200" kern="1200" baseline="0" dirty="0" smtClean="0">
                <a:solidFill>
                  <a:schemeClr val="tx1"/>
                </a:solidFill>
                <a:latin typeface="+mn-lt"/>
                <a:ea typeface="+mn-ea"/>
                <a:cs typeface="+mn-cs"/>
              </a:rPr>
              <a:t>There may be helpful prevention medication and treatment available. Some of these are time-sensitive.</a:t>
            </a:r>
          </a:p>
          <a:p>
            <a:pPr>
              <a:buFont typeface="Arial" pitchFamily="34" charset="0"/>
              <a:buNone/>
            </a:pPr>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Facilitating access to other health services. </a:t>
            </a:r>
            <a:r>
              <a:rPr lang="en-US" sz="1200" kern="1200" baseline="0" dirty="0" smtClean="0">
                <a:solidFill>
                  <a:schemeClr val="tx1"/>
                </a:solidFill>
                <a:latin typeface="+mn-lt"/>
                <a:ea typeface="+mn-ea"/>
                <a:cs typeface="+mn-cs"/>
              </a:rPr>
              <a:t>Women and adolescent girls may also benefit from other sexual and</a:t>
            </a:r>
          </a:p>
          <a:p>
            <a:r>
              <a:rPr lang="en-US" sz="1200" kern="1200" baseline="0" dirty="0" smtClean="0">
                <a:solidFill>
                  <a:schemeClr val="tx1"/>
                </a:solidFill>
                <a:latin typeface="+mn-lt"/>
                <a:ea typeface="+mn-ea"/>
                <a:cs typeface="+mn-cs"/>
              </a:rPr>
              <a:t>reproductive health services. While the primary concern should be to address the immediate health consequences</a:t>
            </a:r>
          </a:p>
          <a:p>
            <a:r>
              <a:rPr lang="en-US" sz="1200" kern="1200" baseline="0" dirty="0" smtClean="0">
                <a:solidFill>
                  <a:schemeClr val="tx1"/>
                </a:solidFill>
                <a:latin typeface="+mn-lt"/>
                <a:ea typeface="+mn-ea"/>
                <a:cs typeface="+mn-cs"/>
              </a:rPr>
              <a:t>of rape or sexual assault, once the survivor’s medical situation is stabilized and if you continue to work with her, you</a:t>
            </a:r>
          </a:p>
          <a:p>
            <a:r>
              <a:rPr lang="en-US" sz="1200" kern="1200" baseline="0" dirty="0" smtClean="0">
                <a:solidFill>
                  <a:schemeClr val="tx1"/>
                </a:solidFill>
                <a:latin typeface="+mn-lt"/>
                <a:ea typeface="+mn-ea"/>
                <a:cs typeface="+mn-cs"/>
              </a:rPr>
              <a:t>may be able to assess other needs and facilitate access to care.</a:t>
            </a:r>
          </a:p>
          <a:p>
            <a:r>
              <a:rPr lang="en-US" sz="1200" kern="1200" baseline="0" dirty="0" smtClean="0">
                <a:solidFill>
                  <a:schemeClr val="tx1"/>
                </a:solidFill>
                <a:latin typeface="+mn-lt"/>
                <a:ea typeface="+mn-ea"/>
                <a:cs typeface="+mn-cs"/>
              </a:rPr>
              <a:t>Other health needs and services may include:</a:t>
            </a:r>
          </a:p>
          <a:p>
            <a:pPr>
              <a:buFont typeface="Arial" pitchFamily="34" charset="0"/>
              <a:buNone/>
            </a:pP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Menstrual health and hygiene:</a:t>
            </a:r>
          </a:p>
          <a:p>
            <a:pPr>
              <a:buFont typeface="Arial" pitchFamily="34" charset="0"/>
              <a:buChar char="•"/>
            </a:pPr>
            <a:r>
              <a:rPr lang="en-US" sz="1200" kern="1200" baseline="0" dirty="0" smtClean="0">
                <a:solidFill>
                  <a:schemeClr val="tx1"/>
                </a:solidFill>
                <a:latin typeface="+mn-lt"/>
                <a:ea typeface="+mn-ea"/>
                <a:cs typeface="+mn-cs"/>
              </a:rPr>
              <a:t> Providing information about menstrual health and hygiene, particularly for adolescent girls who may not</a:t>
            </a:r>
          </a:p>
          <a:p>
            <a:r>
              <a:rPr lang="en-US" sz="1200" kern="1200" baseline="0" dirty="0" smtClean="0">
                <a:solidFill>
                  <a:schemeClr val="tx1"/>
                </a:solidFill>
                <a:latin typeface="+mn-lt"/>
                <a:ea typeface="+mn-ea"/>
                <a:cs typeface="+mn-cs"/>
              </a:rPr>
              <a:t>yet have an understanding of menstruation.</a:t>
            </a:r>
          </a:p>
          <a:p>
            <a:pPr>
              <a:buFont typeface="Arial" pitchFamily="34" charset="0"/>
              <a:buChar char="•"/>
            </a:pPr>
            <a:r>
              <a:rPr lang="en-US" sz="1200" kern="1200" baseline="0" dirty="0" smtClean="0">
                <a:solidFill>
                  <a:schemeClr val="tx1"/>
                </a:solidFill>
                <a:latin typeface="+mn-lt"/>
                <a:ea typeface="+mn-ea"/>
                <a:cs typeface="+mn-cs"/>
              </a:rPr>
              <a:t> Ensure access to menstrual hygiene materials. Find out if the survivor has access to these materials. If not, provide her with sanitary kits or facilitate her access to them through other services. Women’s and girls‘ safe spaces should maintain a basic reserve of menstrual hygiene materials.</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Information on family planning and access to family planning methods.</a:t>
            </a:r>
          </a:p>
          <a:p>
            <a:pPr>
              <a:buFont typeface="Arial" pitchFamily="34" charset="0"/>
              <a:buChar char="•"/>
            </a:pPr>
            <a:r>
              <a:rPr lang="en-US" sz="1200" kern="1200" baseline="0" dirty="0" smtClean="0">
                <a:solidFill>
                  <a:schemeClr val="tx1"/>
                </a:solidFill>
                <a:latin typeface="+mn-lt"/>
                <a:ea typeface="+mn-ea"/>
                <a:cs typeface="+mn-cs"/>
              </a:rPr>
              <a:t>  Facilitating access to safe abortion services or post-abortion care, depending on the laws related to abortion and the availability of safe services in your context.</a:t>
            </a:r>
          </a:p>
          <a:p>
            <a:pPr>
              <a:buFont typeface="Arial" pitchFamily="34" charset="0"/>
              <a:buChar char="•"/>
            </a:pPr>
            <a:r>
              <a:rPr lang="en-US" sz="1200" kern="1200" baseline="0" dirty="0" smtClean="0">
                <a:solidFill>
                  <a:schemeClr val="tx1"/>
                </a:solidFill>
                <a:latin typeface="+mn-lt"/>
                <a:ea typeface="+mn-ea"/>
                <a:cs typeface="+mn-cs"/>
              </a:rPr>
              <a:t> Pre- and post-natal care.</a:t>
            </a:r>
          </a:p>
          <a:p>
            <a:endParaRPr lang="en-US" sz="1200" baseline="0" dirty="0" smtClean="0">
              <a:latin typeface="OpenSans"/>
            </a:endParaRPr>
          </a:p>
          <a:p>
            <a:pPr algn="l"/>
            <a:r>
              <a:rPr lang="en-US" sz="1200" b="1" baseline="0" dirty="0" smtClean="0">
                <a:latin typeface="OpenSans"/>
              </a:rPr>
              <a:t>Safety</a:t>
            </a:r>
          </a:p>
          <a:p>
            <a:pPr algn="l"/>
            <a:r>
              <a:rPr lang="en-US" sz="1200" baseline="0" dirty="0" smtClean="0">
                <a:latin typeface="OpenSans"/>
              </a:rPr>
              <a:t>This was also covered in Module 12: Step 2: Assessment.  Women and girls who disclose sexual violence may be at high risk of further violence or harm from perpetrators, people protecting perpetrators, or members of their own family due to notions of family ‘honor’. Unmarried adolescent girls and unmarried women may be at particular risk of violence from family and community members due to norms related to virginity and a woman’s purity and value. As with any GBV survivor, you will want to assess safety needs, carry out safety planning, and facilitate access to any services that may keep the survivor safe. You should work closely with the survivor to:</a:t>
            </a:r>
          </a:p>
          <a:p>
            <a:pPr algn="l">
              <a:buFont typeface="Arial" pitchFamily="34" charset="0"/>
              <a:buChar char="•"/>
            </a:pPr>
            <a:r>
              <a:rPr lang="en-US" sz="1200" baseline="0" dirty="0" smtClean="0">
                <a:latin typeface="Wingdings-Regular"/>
              </a:rPr>
              <a:t>  </a:t>
            </a:r>
            <a:r>
              <a:rPr lang="en-US" sz="1200" baseline="0" dirty="0" smtClean="0">
                <a:latin typeface="OpenSans"/>
              </a:rPr>
              <a:t>Assess what her concerns are related to safety, paying close attention to whether the perpetrator has access</a:t>
            </a:r>
          </a:p>
          <a:p>
            <a:pPr algn="l"/>
            <a:r>
              <a:rPr lang="en-US" sz="1200" baseline="0" dirty="0" smtClean="0">
                <a:latin typeface="OpenSans"/>
              </a:rPr>
              <a:t>to her, who knows about the incident, who knows that she has come for help, and what the reactions of family</a:t>
            </a:r>
          </a:p>
          <a:p>
            <a:pPr algn="l"/>
            <a:r>
              <a:rPr lang="en-US" sz="1200" baseline="0" dirty="0" smtClean="0">
                <a:latin typeface="OpenSans"/>
              </a:rPr>
              <a:t>members are likely to be.</a:t>
            </a:r>
          </a:p>
          <a:p>
            <a:pPr algn="l">
              <a:buFont typeface="Arial" pitchFamily="34" charset="0"/>
              <a:buChar char="•"/>
            </a:pPr>
            <a:r>
              <a:rPr lang="en-US" sz="1200" baseline="0" dirty="0" smtClean="0">
                <a:latin typeface="Wingdings-Regular"/>
              </a:rPr>
              <a:t> </a:t>
            </a:r>
            <a:r>
              <a:rPr lang="en-US" sz="1200" baseline="0" dirty="0" smtClean="0">
                <a:latin typeface="OpenSans"/>
              </a:rPr>
              <a:t>Help her identify the risks of further harm and whether there are ways for her to mitigate those risks.</a:t>
            </a:r>
          </a:p>
          <a:p>
            <a:pPr algn="l">
              <a:buFont typeface="Arial" pitchFamily="34" charset="0"/>
              <a:buChar char="•"/>
            </a:pPr>
            <a:r>
              <a:rPr lang="en-US" sz="1200" baseline="0" dirty="0" smtClean="0">
                <a:latin typeface="Wingdings-Regular"/>
              </a:rPr>
              <a:t>  </a:t>
            </a:r>
            <a:r>
              <a:rPr lang="en-US" sz="1200" baseline="0" dirty="0" smtClean="0">
                <a:latin typeface="OpenSans"/>
              </a:rPr>
              <a:t>Provide her with information about safety services that may be available in the community and facilitate her</a:t>
            </a:r>
          </a:p>
          <a:p>
            <a:pPr algn="l"/>
            <a:r>
              <a:rPr lang="en-US" sz="1200" baseline="0" dirty="0" smtClean="0">
                <a:latin typeface="OpenSans"/>
              </a:rPr>
              <a:t>access to these services.</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kern="1200" baseline="0" dirty="0" smtClean="0">
                <a:solidFill>
                  <a:schemeClr val="tx1"/>
                </a:solidFill>
                <a:latin typeface="+mn-lt"/>
                <a:ea typeface="+mn-ea"/>
                <a:cs typeface="+mn-cs"/>
              </a:rPr>
              <a:t>Survivors of sexual violence may have the following responses after an experience of sexual violence:</a:t>
            </a:r>
          </a:p>
          <a:p>
            <a:pPr>
              <a:buFont typeface="Arial" pitchFamily="34" charset="0"/>
              <a:buChar char="•"/>
            </a:pPr>
            <a:r>
              <a:rPr lang="en-US" sz="1200" kern="1200" baseline="0" dirty="0" smtClean="0">
                <a:solidFill>
                  <a:schemeClr val="tx1"/>
                </a:solidFill>
                <a:latin typeface="+mn-lt"/>
                <a:ea typeface="+mn-ea"/>
                <a:cs typeface="+mn-cs"/>
              </a:rPr>
              <a:t>Shock, fear and feelings of helplessness and powerlessness</a:t>
            </a:r>
          </a:p>
          <a:p>
            <a:pPr>
              <a:buFont typeface="Arial" pitchFamily="34" charset="0"/>
              <a:buChar char="•"/>
            </a:pPr>
            <a:r>
              <a:rPr lang="en-US" sz="1200" kern="1200" baseline="0" dirty="0" smtClean="0">
                <a:solidFill>
                  <a:schemeClr val="tx1"/>
                </a:solidFill>
                <a:latin typeface="+mn-lt"/>
                <a:ea typeface="+mn-ea"/>
                <a:cs typeface="+mn-cs"/>
              </a:rPr>
              <a:t> Feelings of personal safety are shattered</a:t>
            </a:r>
          </a:p>
          <a:p>
            <a:pPr>
              <a:buFont typeface="Arial" pitchFamily="34" charset="0"/>
              <a:buChar char="•"/>
            </a:pPr>
            <a:r>
              <a:rPr lang="en-US" sz="1200" kern="1200" baseline="0" dirty="0" smtClean="0">
                <a:solidFill>
                  <a:schemeClr val="tx1"/>
                </a:solidFill>
                <a:latin typeface="+mn-lt"/>
                <a:ea typeface="+mn-ea"/>
                <a:cs typeface="+mn-cs"/>
              </a:rPr>
              <a:t> Physical symptoms (trembling, headaches, feeling very tired, not being able to eat or drink, not being able to sleep)</a:t>
            </a:r>
          </a:p>
          <a:p>
            <a:pPr>
              <a:buFont typeface="Arial" pitchFamily="34" charset="0"/>
              <a:buChar char="•"/>
            </a:pPr>
            <a:r>
              <a:rPr lang="en-US" sz="1200" kern="1200" baseline="0" dirty="0" smtClean="0">
                <a:solidFill>
                  <a:schemeClr val="tx1"/>
                </a:solidFill>
                <a:latin typeface="+mn-lt"/>
                <a:ea typeface="+mn-ea"/>
                <a:cs typeface="+mn-cs"/>
              </a:rPr>
              <a:t> Confusion, disorientation</a:t>
            </a:r>
          </a:p>
          <a:p>
            <a:pPr indent="-457200">
              <a:buFont typeface="Arial" pitchFamily="34" charset="0"/>
              <a:buChar char="•"/>
            </a:pPr>
            <a:r>
              <a:rPr lang="en-US" sz="1200" dirty="0" smtClean="0">
                <a:solidFill>
                  <a:schemeClr val="tx1"/>
                </a:solidFill>
              </a:rPr>
              <a:t>Feelings of detachment and being outside one’s body</a:t>
            </a:r>
          </a:p>
          <a:p>
            <a:pPr indent="-457200">
              <a:buFont typeface="Arial" pitchFamily="34" charset="0"/>
              <a:buChar char="•"/>
            </a:pPr>
            <a:r>
              <a:rPr lang="en-US" sz="1200" dirty="0" smtClean="0">
                <a:solidFill>
                  <a:schemeClr val="tx1"/>
                </a:solidFill>
              </a:rPr>
              <a:t>Sadness and crying</a:t>
            </a:r>
          </a:p>
          <a:p>
            <a:pPr indent="-457200">
              <a:buFont typeface="Arial" pitchFamily="34" charset="0"/>
              <a:buChar char="•"/>
            </a:pPr>
            <a:r>
              <a:rPr lang="en-US" sz="1200" dirty="0" smtClean="0">
                <a:solidFill>
                  <a:schemeClr val="tx1"/>
                </a:solidFill>
              </a:rPr>
              <a:t>Being withdrawn</a:t>
            </a:r>
          </a:p>
          <a:p>
            <a:pPr indent="-457200">
              <a:buFont typeface="Arial" pitchFamily="34" charset="0"/>
              <a:buChar char="•"/>
            </a:pPr>
            <a:r>
              <a:rPr lang="en-US" sz="1200" dirty="0" smtClean="0">
                <a:solidFill>
                  <a:schemeClr val="tx1"/>
                </a:solidFill>
              </a:rPr>
              <a:t>Not speaking at all</a:t>
            </a:r>
          </a:p>
          <a:p>
            <a:pPr indent="-457200">
              <a:buFont typeface="Arial" pitchFamily="34" charset="0"/>
              <a:buChar char="•"/>
            </a:pPr>
            <a:r>
              <a:rPr lang="en-US" sz="1200" dirty="0" smtClean="0">
                <a:solidFill>
                  <a:schemeClr val="tx1"/>
                </a:solidFill>
              </a:rPr>
              <a:t>Not being able to care for themselves or their children.</a:t>
            </a:r>
          </a:p>
          <a:p>
            <a:pPr>
              <a:buFont typeface="Arial" pitchFamily="34" charset="0"/>
              <a:buNone/>
            </a:pPr>
            <a:endParaRPr lang="en-US" sz="1200" kern="1200" baseline="0" dirty="0" smtClean="0">
              <a:solidFill>
                <a:schemeClr val="tx1"/>
              </a:solidFill>
              <a:latin typeface="+mn-lt"/>
              <a:ea typeface="+mn-ea"/>
              <a:cs typeface="+mn-cs"/>
            </a:endParaRPr>
          </a:p>
          <a:p>
            <a:pPr>
              <a:buFont typeface="Arial" pitchFamily="34" charset="0"/>
              <a:buChar char="•"/>
            </a:pPr>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A survivor will react differently depending on:</a:t>
            </a:r>
          </a:p>
          <a:p>
            <a:pPr>
              <a:buFont typeface="Arial" pitchFamily="34" charset="0"/>
              <a:buChar char="•"/>
            </a:pPr>
            <a:r>
              <a:rPr lang="en-US" sz="1200" kern="1200" baseline="0" dirty="0" smtClean="0">
                <a:solidFill>
                  <a:schemeClr val="tx1"/>
                </a:solidFill>
                <a:latin typeface="+mn-lt"/>
                <a:ea typeface="+mn-ea"/>
                <a:cs typeface="+mn-cs"/>
              </a:rPr>
              <a:t>Their age (for example, children of different ages and levels of development will react differently)</a:t>
            </a:r>
          </a:p>
          <a:p>
            <a:pPr>
              <a:buFont typeface="Arial" pitchFamily="34" charset="0"/>
              <a:buChar char="•"/>
            </a:pPr>
            <a:r>
              <a:rPr lang="en-US" sz="1200" kern="1200" baseline="0" dirty="0" smtClean="0">
                <a:solidFill>
                  <a:schemeClr val="tx1"/>
                </a:solidFill>
                <a:latin typeface="+mn-lt"/>
                <a:ea typeface="+mn-ea"/>
                <a:cs typeface="+mn-cs"/>
              </a:rPr>
              <a:t> The nature and context of the violence (for example, was the perpetrator known and trusted, was the abuse ongoing, was violence used, were there multiple perpetrators, did the survivor fear for her life?)</a:t>
            </a:r>
          </a:p>
          <a:p>
            <a:pPr>
              <a:buFont typeface="Arial" pitchFamily="34" charset="0"/>
              <a:buChar char="•"/>
            </a:pPr>
            <a:r>
              <a:rPr lang="en-US" sz="1200" kern="1200" baseline="0" dirty="0" smtClean="0">
                <a:solidFill>
                  <a:schemeClr val="tx1"/>
                </a:solidFill>
                <a:latin typeface="+mn-lt"/>
                <a:ea typeface="+mn-ea"/>
                <a:cs typeface="+mn-cs"/>
              </a:rPr>
              <a:t> The level of social stigma or acceptance (for example, whether she was blamed for what happened)</a:t>
            </a:r>
          </a:p>
          <a:p>
            <a:pPr>
              <a:buFont typeface="Arial" pitchFamily="34" charset="0"/>
              <a:buChar char="•"/>
            </a:pPr>
            <a:r>
              <a:rPr lang="en-US" sz="1200" kern="1200" baseline="0" dirty="0" smtClean="0">
                <a:solidFill>
                  <a:schemeClr val="tx1"/>
                </a:solidFill>
                <a:latin typeface="+mn-lt"/>
                <a:ea typeface="+mn-ea"/>
                <a:cs typeface="+mn-cs"/>
              </a:rPr>
              <a:t> Whether the person is believed and taken seriously (for example, whether she was accused of lying)</a:t>
            </a:r>
          </a:p>
          <a:p>
            <a:pPr>
              <a:buFont typeface="Arial" pitchFamily="34" charset="0"/>
              <a:buChar char="•"/>
            </a:pPr>
            <a:r>
              <a:rPr lang="en-US" sz="1200" kern="1200" baseline="0" dirty="0" smtClean="0">
                <a:solidFill>
                  <a:schemeClr val="tx1"/>
                </a:solidFill>
                <a:latin typeface="+mn-lt"/>
                <a:ea typeface="+mn-ea"/>
                <a:cs typeface="+mn-cs"/>
              </a:rPr>
              <a:t> Whether she has support and resources to meet her needs (for example, if she needs medical care, is she able to access it?)</a:t>
            </a:r>
          </a:p>
          <a:p>
            <a:pPr>
              <a:buFont typeface="Arial" pitchFamily="34" charset="0"/>
              <a:buChar char="•"/>
            </a:pPr>
            <a:r>
              <a:rPr lang="en-US" sz="1200" kern="1200" baseline="0" dirty="0" smtClean="0">
                <a:solidFill>
                  <a:schemeClr val="tx1"/>
                </a:solidFill>
                <a:latin typeface="+mn-lt"/>
                <a:ea typeface="+mn-ea"/>
                <a:cs typeface="+mn-cs"/>
              </a:rPr>
              <a:t> If there is a safe environment in which she can recover</a:t>
            </a:r>
          </a:p>
          <a:p>
            <a:pPr>
              <a:buFont typeface="Arial" pitchFamily="34" charset="0"/>
              <a:buChar char="•"/>
            </a:pPr>
            <a:r>
              <a:rPr lang="en-US" sz="1200" kern="1200" baseline="0" dirty="0" smtClean="0">
                <a:solidFill>
                  <a:schemeClr val="tx1"/>
                </a:solidFill>
                <a:latin typeface="+mn-lt"/>
                <a:ea typeface="+mn-ea"/>
                <a:cs typeface="+mn-cs"/>
              </a:rPr>
              <a:t> Whether she can exercise some control and choice in responding to the violence </a:t>
            </a:r>
          </a:p>
          <a:p>
            <a:pPr>
              <a:buFont typeface="Arial" pitchFamily="34" charset="0"/>
              <a:buChar char="•"/>
            </a:pPr>
            <a:r>
              <a:rPr lang="en-US" sz="1200" kern="1200" baseline="0" dirty="0" smtClean="0">
                <a:solidFill>
                  <a:schemeClr val="tx1"/>
                </a:solidFill>
                <a:latin typeface="+mn-lt"/>
                <a:ea typeface="+mn-ea"/>
                <a:cs typeface="+mn-cs"/>
              </a:rPr>
              <a:t>  Whether the violence happened on top of previous abuse or trauma</a:t>
            </a:r>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One of the most important ways you can help an IPV survivor is to provide accurate information about the causes</a:t>
            </a:r>
          </a:p>
          <a:p>
            <a:r>
              <a:rPr lang="en-US" sz="1200" kern="1200" baseline="0" dirty="0" smtClean="0">
                <a:solidFill>
                  <a:schemeClr val="tx1"/>
                </a:solidFill>
                <a:latin typeface="+mn-lt"/>
                <a:ea typeface="+mn-ea"/>
                <a:cs typeface="+mn-cs"/>
              </a:rPr>
              <a:t>and dynamics of IPV and the normal responses and feelings that a woman in an abusive relationship may have.</a:t>
            </a:r>
          </a:p>
          <a:p>
            <a:r>
              <a:rPr lang="en-US" sz="1200" kern="1200" baseline="0" dirty="0" smtClean="0">
                <a:solidFill>
                  <a:schemeClr val="tx1"/>
                </a:solidFill>
                <a:latin typeface="+mn-lt"/>
                <a:ea typeface="+mn-ea"/>
                <a:cs typeface="+mn-cs"/>
              </a:rPr>
              <a:t>Providing such information is helpful because it may reduce self-blame and shame about the violence she has</a:t>
            </a:r>
          </a:p>
          <a:p>
            <a:r>
              <a:rPr lang="en-US" sz="1200" kern="1200" baseline="0" dirty="0" smtClean="0">
                <a:solidFill>
                  <a:schemeClr val="tx1"/>
                </a:solidFill>
                <a:latin typeface="+mn-lt"/>
                <a:ea typeface="+mn-ea"/>
                <a:cs typeface="+mn-cs"/>
              </a:rPr>
              <a:t>been or is experiencing as well as validate and normalize her reactions to it. Be sure to adapt these messages as</a:t>
            </a:r>
          </a:p>
          <a:p>
            <a:r>
              <a:rPr lang="en-US" sz="1200" kern="1200" baseline="0" dirty="0" smtClean="0">
                <a:solidFill>
                  <a:schemeClr val="tx1"/>
                </a:solidFill>
                <a:latin typeface="+mn-lt"/>
                <a:ea typeface="+mn-ea"/>
                <a:cs typeface="+mn-cs"/>
              </a:rPr>
              <a:t>appropriate to your context and the survivor’s situation.</a:t>
            </a:r>
          </a:p>
          <a:p>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**After</a:t>
            </a:r>
            <a:r>
              <a:rPr lang="en-US" b="1" baseline="0" dirty="0" smtClean="0"/>
              <a:t> </a:t>
            </a:r>
            <a:r>
              <a:rPr lang="en-US" b="1" baseline="0" dirty="0" smtClean="0"/>
              <a:t>doing this activity in small groups, bring the discussion to the large group.  Flip chart the groups’ responses, discussing the purpose of each statement (i.e. how is it helpful for the survivor to know that/ hear that).</a:t>
            </a:r>
          </a:p>
          <a:p>
            <a:endParaRPr lang="en-US" b="1" baseline="0" dirty="0" smtClean="0"/>
          </a:p>
          <a:p>
            <a:r>
              <a:rPr lang="en-US" b="1" baseline="0" dirty="0" smtClean="0"/>
              <a:t>Distribute Handout 15C.2- Key Messages to Share with Sexual Violence Survivors.  Quickly review that noting which statements the group has already identified and which are new.  </a:t>
            </a:r>
          </a:p>
          <a:p>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*Pair work (5 min)*   </a:t>
            </a:r>
            <a:r>
              <a:rPr lang="en-US" dirty="0" smtClean="0"/>
              <a:t>In pairs, pick 4-5 key messages and practice saying them as if you are a caseworker speaking with a survivor.  Take turns being the caseworker and the survivor.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*Briefly bring the group back and ask</a:t>
            </a:r>
            <a:r>
              <a:rPr lang="en-US" b="1" baseline="0" dirty="0" smtClean="0"/>
              <a:t> for feedback– how did it feel as the survivor to hear some of these messages?  How did it feel as a caseworker?  </a:t>
            </a:r>
            <a:endParaRPr lang="en-US" dirty="0" smtClean="0"/>
          </a:p>
          <a:p>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smtClean="0">
                <a:solidFill>
                  <a:schemeClr val="tx1"/>
                </a:solidFill>
                <a:latin typeface="+mn-lt"/>
                <a:ea typeface="+mn-ea"/>
                <a:cs typeface="+mn-cs"/>
              </a:rPr>
              <a:t>Before</a:t>
            </a:r>
            <a:r>
              <a:rPr lang="en-US" sz="1200" b="0" kern="1200" baseline="0" dirty="0" smtClean="0">
                <a:solidFill>
                  <a:schemeClr val="tx1"/>
                </a:solidFill>
                <a:latin typeface="+mn-lt"/>
                <a:ea typeface="+mn-ea"/>
                <a:cs typeface="+mn-cs"/>
              </a:rPr>
              <a:t> we discuss what considerations/ adaptations it may be important to make in our case management response to adolescent girls who have experienced violence, it’s useful for us to take a look at some important statistics about adolescent girls.  </a:t>
            </a:r>
            <a:r>
              <a:rPr lang="en-US" sz="1200" b="1" kern="1200" baseline="0" dirty="0" smtClean="0">
                <a:solidFill>
                  <a:schemeClr val="tx1"/>
                </a:solidFill>
                <a:latin typeface="+mn-lt"/>
                <a:ea typeface="+mn-ea"/>
                <a:cs typeface="+mn-cs"/>
              </a:rPr>
              <a:t>**If there are any local statistics or trends with adolescent girls, it would be helpful to include them here** </a:t>
            </a:r>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State of Adolescent Girls</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1 in 7 girls in the developing world will be married before the age of 15.</a:t>
            </a:r>
          </a:p>
          <a:p>
            <a:pPr lvl="0">
              <a:buFont typeface="Arial" pitchFamily="34" charset="0"/>
              <a:buChar char="•"/>
            </a:pPr>
            <a:r>
              <a:rPr lang="en-US" sz="1200" kern="1200" dirty="0" smtClean="0">
                <a:solidFill>
                  <a:schemeClr val="tx1"/>
                </a:solidFill>
                <a:latin typeface="+mn-lt"/>
                <a:ea typeface="+mn-ea"/>
                <a:cs typeface="+mn-cs"/>
              </a:rPr>
              <a:t>Nearly 1/2 of all sexual assaults worldwide are against girls aged 15 and younger.</a:t>
            </a:r>
          </a:p>
          <a:p>
            <a:pPr lvl="0">
              <a:buFont typeface="Arial" pitchFamily="34" charset="0"/>
              <a:buChar char="•"/>
            </a:pPr>
            <a:r>
              <a:rPr lang="en-US" sz="1200" kern="1200" dirty="0" smtClean="0">
                <a:solidFill>
                  <a:schemeClr val="tx1"/>
                </a:solidFill>
                <a:latin typeface="+mn-lt"/>
                <a:ea typeface="+mn-ea"/>
                <a:cs typeface="+mn-cs"/>
              </a:rPr>
              <a:t>Suicide is the first leading cause of death among adolescent girls ages 15-19 in low- and middle-income countries.</a:t>
            </a:r>
          </a:p>
          <a:p>
            <a:pPr lvl="0">
              <a:buFont typeface="Arial" pitchFamily="34" charset="0"/>
              <a:buChar char="•"/>
            </a:pPr>
            <a:r>
              <a:rPr lang="en-US" sz="1200" kern="1200" dirty="0" smtClean="0">
                <a:solidFill>
                  <a:schemeClr val="tx1"/>
                </a:solidFill>
                <a:latin typeface="+mn-lt"/>
                <a:ea typeface="+mn-ea"/>
                <a:cs typeface="+mn-cs"/>
              </a:rPr>
              <a:t>Complications resulting from pregnancy and childbirth are the second leading cause of death among adolescent girls ages 15-19 in low- and middle-income countries.  </a:t>
            </a:r>
          </a:p>
          <a:p>
            <a:pPr lvl="0">
              <a:buFont typeface="Arial" pitchFamily="34" charset="0"/>
              <a:buChar char="•"/>
            </a:pPr>
            <a:r>
              <a:rPr lang="en-US" sz="1200" kern="1200" dirty="0" smtClean="0">
                <a:solidFill>
                  <a:schemeClr val="tx1"/>
                </a:solidFill>
                <a:latin typeface="+mn-lt"/>
                <a:ea typeface="+mn-ea"/>
                <a:cs typeface="+mn-cs"/>
              </a:rPr>
              <a:t>Out of the world’s 130 million out-of-school youth, 70% are girls.</a:t>
            </a:r>
          </a:p>
          <a:p>
            <a:pPr lvl="0">
              <a:buFont typeface="Arial" pitchFamily="34" charset="0"/>
              <a:buChar char="•"/>
            </a:pPr>
            <a:r>
              <a:rPr lang="en-US" sz="1200" kern="1200" dirty="0" smtClean="0">
                <a:solidFill>
                  <a:schemeClr val="tx1"/>
                </a:solidFill>
                <a:latin typeface="+mn-lt"/>
                <a:ea typeface="+mn-ea"/>
                <a:cs typeface="+mn-cs"/>
              </a:rPr>
              <a:t>When a girl receives seven or more years of education, she marries on average four years later, delays her first pregnancy by at least as long, and has 2.2 fewer children.</a:t>
            </a:r>
          </a:p>
          <a:p>
            <a:pPr lvl="0">
              <a:buFont typeface="Arial" pitchFamily="34" charset="0"/>
              <a:buChar char="•"/>
            </a:pPr>
            <a:endParaRPr lang="en-US" sz="1200" kern="1200" dirty="0" smtClean="0">
              <a:solidFill>
                <a:schemeClr val="tx1"/>
              </a:solidFill>
              <a:latin typeface="+mn-lt"/>
              <a:ea typeface="+mn-ea"/>
              <a:cs typeface="+mn-cs"/>
            </a:endParaRPr>
          </a:p>
          <a:p>
            <a:pPr lvl="0">
              <a:buFont typeface="Arial" pitchFamily="34" charset="0"/>
              <a:buNone/>
            </a:pPr>
            <a:r>
              <a:rPr lang="en-US" sz="1200" b="1" kern="1200" dirty="0" smtClean="0">
                <a:solidFill>
                  <a:schemeClr val="tx1"/>
                </a:solidFill>
                <a:latin typeface="+mn-lt"/>
                <a:ea typeface="+mn-ea"/>
                <a:cs typeface="+mn-cs"/>
              </a:rPr>
              <a:t>*Ask</a:t>
            </a:r>
            <a:r>
              <a:rPr lang="en-US" sz="1200" b="1" kern="1200" baseline="0" dirty="0" smtClean="0">
                <a:solidFill>
                  <a:schemeClr val="tx1"/>
                </a:solidFill>
                <a:latin typeface="+mn-lt"/>
                <a:ea typeface="+mn-ea"/>
                <a:cs typeface="+mn-cs"/>
              </a:rPr>
              <a:t> the group* </a:t>
            </a:r>
            <a:r>
              <a:rPr lang="en-US" sz="1200" b="0" kern="1200" baseline="0" dirty="0" smtClean="0">
                <a:solidFill>
                  <a:schemeClr val="tx1"/>
                </a:solidFill>
                <a:latin typeface="+mn-lt"/>
                <a:ea typeface="+mn-ea"/>
                <a:cs typeface="+mn-cs"/>
              </a:rPr>
              <a:t>Does this resonate with what you see in your community? The communities in which you are working? </a:t>
            </a:r>
            <a:endParaRPr lang="en-US" sz="1200" b="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CONSIDERATIONS/ </a:t>
            </a:r>
            <a:r>
              <a:rPr lang="en-US" dirty="0" err="1" smtClean="0"/>
              <a:t>AdAPtations</a:t>
            </a:r>
            <a:r>
              <a:rPr lang="en-US" dirty="0" smtClean="0"/>
              <a:t> for Adolescent GIRLS</a:t>
            </a:r>
            <a:endParaRPr lang="en-US" dirty="0"/>
          </a:p>
        </p:txBody>
      </p:sp>
      <p:sp>
        <p:nvSpPr>
          <p:cNvPr id="3" name="Content Placeholder 2"/>
          <p:cNvSpPr>
            <a:spLocks noGrp="1"/>
          </p:cNvSpPr>
          <p:nvPr>
            <p:ph idx="1"/>
          </p:nvPr>
        </p:nvSpPr>
        <p:spPr>
          <a:xfrm>
            <a:off x="884238" y="1828800"/>
            <a:ext cx="9720262" cy="4838700"/>
          </a:xfrm>
        </p:spPr>
        <p:txBody>
          <a:bodyPr/>
          <a:lstStyle/>
          <a:p>
            <a:pPr indent="-457200">
              <a:buFont typeface="Arial" pitchFamily="34" charset="0"/>
              <a:buChar char="•"/>
            </a:pPr>
            <a:r>
              <a:rPr lang="en-US" sz="1800" dirty="0" smtClean="0">
                <a:solidFill>
                  <a:schemeClr val="tx1"/>
                </a:solidFill>
              </a:rPr>
              <a:t>Use simple, clear language is in a digestible format for and can be understood by adolescent girls.</a:t>
            </a:r>
          </a:p>
          <a:p>
            <a:pPr indent="-457200">
              <a:buFont typeface="Arial" pitchFamily="34" charset="0"/>
              <a:buChar char="•"/>
            </a:pPr>
            <a:r>
              <a:rPr lang="en-US" sz="1800" dirty="0" smtClean="0">
                <a:solidFill>
                  <a:schemeClr val="tx1"/>
                </a:solidFill>
              </a:rPr>
              <a:t>Working with parents/caregivers or husbands if the girl is married.  How will your program do that and still promote safety and confidentiality of the girl?</a:t>
            </a:r>
          </a:p>
          <a:p>
            <a:pPr indent="-457200">
              <a:buFont typeface="Arial" pitchFamily="34" charset="0"/>
              <a:buChar char="•"/>
            </a:pPr>
            <a:r>
              <a:rPr lang="en-US" sz="1800" dirty="0" smtClean="0">
                <a:solidFill>
                  <a:schemeClr val="tx1"/>
                </a:solidFill>
              </a:rPr>
              <a:t>Informed consent processes. What are you informed consent processes for adolescent girls?  How are they different according to age?</a:t>
            </a:r>
          </a:p>
          <a:p>
            <a:pPr indent="-457200">
              <a:buFont typeface="Arial" pitchFamily="34" charset="0"/>
              <a:buChar char="•"/>
            </a:pPr>
            <a:r>
              <a:rPr lang="en-US" sz="1800" dirty="0" smtClean="0">
                <a:solidFill>
                  <a:schemeClr val="tx1"/>
                </a:solidFill>
              </a:rPr>
              <a:t>Mandatory reporting requirements.  What are the requirements for children in your setting? Up to what age do these apply?  What are the risks for the safety of the girl with mandatory reporting?  What is your program/ agency’s policy?</a:t>
            </a:r>
          </a:p>
          <a:p>
            <a:pPr indent="-457200">
              <a:buFont typeface="Arial" pitchFamily="34" charset="0"/>
              <a:buChar char="•"/>
            </a:pPr>
            <a:r>
              <a:rPr lang="en-US" sz="1800" dirty="0" smtClean="0">
                <a:solidFill>
                  <a:schemeClr val="tx1"/>
                </a:solidFill>
              </a:rPr>
              <a:t>Using best-interest principles to guide decision making in case management services. </a:t>
            </a:r>
          </a:p>
          <a:p>
            <a:pPr indent="-457200">
              <a:buFont typeface="Arial" pitchFamily="34" charset="0"/>
              <a:buChar char="•"/>
            </a:pPr>
            <a:r>
              <a:rPr lang="en-US" sz="1800" dirty="0" smtClean="0">
                <a:solidFill>
                  <a:schemeClr val="tx1"/>
                </a:solidFill>
              </a:rPr>
              <a:t>Age appropriate services and referrals. What services exist that target adolescent girls? What services exist that are well equipped to work with them?</a:t>
            </a:r>
          </a:p>
          <a:p>
            <a:pPr indent="-457200">
              <a:buFont typeface="Arial" pitchFamily="34" charset="0"/>
              <a:buChar char="•"/>
            </a:pPr>
            <a:endParaRPr lang="en-US" sz="1800" dirty="0" smtClean="0">
              <a:solidFill>
                <a:schemeClr val="tx1"/>
              </a:solidFill>
            </a:endParaRPr>
          </a:p>
          <a:p>
            <a:pPr indent="-457200">
              <a:buFont typeface="Arial" pitchFamily="34" charset="0"/>
              <a:buChar char="•"/>
            </a:pPr>
            <a:endParaRPr lang="en-US" sz="1800" dirty="0" smtClean="0">
              <a:solidFill>
                <a:schemeClr val="tx1"/>
              </a:solidFill>
            </a:endParaRPr>
          </a:p>
          <a:p>
            <a:pPr indent="-457200">
              <a:buFont typeface="Arial" pitchFamily="34" charset="0"/>
              <a:buChar char="•"/>
            </a:pPr>
            <a:r>
              <a:rPr lang="en-US" sz="1800" dirty="0" smtClean="0">
                <a:solidFill>
                  <a:schemeClr val="tx1"/>
                </a:solidFill>
              </a:rPr>
              <a:t> </a:t>
            </a:r>
          </a:p>
          <a:p>
            <a:pPr indent="-457200">
              <a:buFont typeface="Arial" pitchFamily="34" charset="0"/>
              <a:buChar char="•"/>
            </a:pPr>
            <a:endParaRPr lang="en-US" sz="1800" dirty="0" smtClean="0">
              <a:solidFill>
                <a:schemeClr val="tx1"/>
              </a:solidFill>
            </a:endParaRPr>
          </a:p>
          <a:p>
            <a:pPr indent="-457200">
              <a:buFont typeface="Arial" pitchFamily="34" charset="0"/>
              <a:buChar char="•"/>
            </a:pPr>
            <a:r>
              <a:rPr lang="en-US" sz="1800" dirty="0" smtClean="0">
                <a:solidFill>
                  <a:schemeClr val="tx1"/>
                </a:solidFill>
              </a:rPr>
              <a:t> </a:t>
            </a:r>
          </a:p>
          <a:p>
            <a:pPr indent="-457200">
              <a:buFont typeface="Arial" pitchFamily="34" charset="0"/>
              <a:buChar char="•"/>
            </a:pPr>
            <a:endParaRPr lang="en-US" sz="1800"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5567" y="1524787"/>
            <a:ext cx="10244667" cy="2134930"/>
          </a:xfrm>
        </p:spPr>
        <p:txBody>
          <a:bodyPr/>
          <a:lstStyle/>
          <a:p>
            <a:r>
              <a:rPr lang="en-US" dirty="0" smtClean="0"/>
              <a:t>Optional content: communication with child survivors</a:t>
            </a:r>
            <a:endParaRPr lang="en-US" dirty="0"/>
          </a:p>
        </p:txBody>
      </p:sp>
      <p:sp>
        <p:nvSpPr>
          <p:cNvPr id="4" name="Text Placeholder 3"/>
          <p:cNvSpPr>
            <a:spLocks noGrp="1"/>
          </p:cNvSpPr>
          <p:nvPr>
            <p:ph type="body" sz="quarter" idx="10"/>
          </p:nvPr>
        </p:nvSpPr>
        <p:spPr>
          <a:xfrm>
            <a:off x="992717" y="5022336"/>
            <a:ext cx="10329334" cy="720725"/>
          </a:xfrm>
        </p:spPr>
        <p:txBody>
          <a:bodyPr/>
          <a:lstStyle/>
          <a:p>
            <a:pPr>
              <a:buNone/>
            </a:pPr>
            <a:r>
              <a:rPr lang="en-US" dirty="0" smtClean="0"/>
              <a:t>From the Caring for Child Survivors of Sexual Abuse Guidelines</a:t>
            </a:r>
            <a:endParaRPr lang="en-US" dirty="0"/>
          </a:p>
        </p:txBody>
      </p:sp>
    </p:spTree>
    <p:extLst>
      <p:ext uri="{BB962C8B-B14F-4D97-AF65-F5344CB8AC3E}">
        <p14:creationId xmlns="" xmlns:p14="http://schemas.microsoft.com/office/powerpoint/2010/main" val="543593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Best practices for Communication </a:t>
            </a:r>
            <a:endParaRPr lang="en-US" dirty="0"/>
          </a:p>
        </p:txBody>
      </p:sp>
      <p:graphicFrame>
        <p:nvGraphicFramePr>
          <p:cNvPr id="7" name="Content Placeholder 6"/>
          <p:cNvGraphicFramePr>
            <a:graphicFrameLocks noGrp="1"/>
          </p:cNvGraphicFramePr>
          <p:nvPr>
            <p:ph idx="1"/>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7730410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821" y="288758"/>
            <a:ext cx="11435983" cy="1136341"/>
          </a:xfrm>
        </p:spPr>
        <p:txBody>
          <a:bodyPr>
            <a:normAutofit/>
          </a:bodyPr>
          <a:lstStyle/>
          <a:p>
            <a:r>
              <a:rPr lang="en-US" dirty="0" smtClean="0">
                <a:solidFill>
                  <a:schemeClr val="bg1"/>
                </a:solidFill>
              </a:rPr>
              <a:t>1</a:t>
            </a:r>
            <a:r>
              <a:rPr lang="en-US" dirty="0" smtClean="0"/>
              <a:t>. Be nurturing, comforting &amp; supportive</a:t>
            </a:r>
            <a:endParaRPr lang="en-US" dirty="0"/>
          </a:p>
        </p:txBody>
      </p:sp>
      <p:sp>
        <p:nvSpPr>
          <p:cNvPr id="3" name="Content Placeholder 2"/>
          <p:cNvSpPr>
            <a:spLocks noGrp="1"/>
          </p:cNvSpPr>
          <p:nvPr>
            <p:ph idx="1"/>
          </p:nvPr>
        </p:nvSpPr>
        <p:spPr/>
        <p:txBody>
          <a:bodyPr>
            <a:normAutofit/>
          </a:bodyPr>
          <a:lstStyle/>
          <a:p>
            <a:pPr marL="0" indent="0">
              <a:lnSpc>
                <a:spcPct val="110000"/>
              </a:lnSpc>
              <a:spcBef>
                <a:spcPts val="1000"/>
              </a:spcBef>
              <a:buNone/>
            </a:pPr>
            <a:r>
              <a:rPr lang="en-US" dirty="0" smtClean="0"/>
              <a:t>Child will likely be referred via a caregiver or adult. When referred… </a:t>
            </a:r>
          </a:p>
          <a:p>
            <a:pPr>
              <a:lnSpc>
                <a:spcPct val="110000"/>
              </a:lnSpc>
              <a:spcBef>
                <a:spcPts val="1000"/>
              </a:spcBef>
            </a:pPr>
            <a:r>
              <a:rPr lang="en-US" dirty="0" smtClean="0"/>
              <a:t>Be positive, supportive &amp; calm</a:t>
            </a:r>
          </a:p>
          <a:p>
            <a:pPr>
              <a:lnSpc>
                <a:spcPct val="110000"/>
              </a:lnSpc>
              <a:spcBef>
                <a:spcPts val="1000"/>
              </a:spcBef>
            </a:pPr>
            <a:r>
              <a:rPr lang="en-US" dirty="0" smtClean="0"/>
              <a:t>Show you believe the child</a:t>
            </a:r>
          </a:p>
          <a:p>
            <a:pPr>
              <a:lnSpc>
                <a:spcPct val="110000"/>
              </a:lnSpc>
              <a:spcBef>
                <a:spcPts val="1000"/>
              </a:spcBef>
            </a:pPr>
            <a:r>
              <a:rPr lang="en-US" dirty="0" smtClean="0"/>
              <a:t>Show friendly body language</a:t>
            </a:r>
          </a:p>
          <a:p>
            <a:pPr>
              <a:lnSpc>
                <a:spcPct val="110000"/>
              </a:lnSpc>
              <a:spcBef>
                <a:spcPts val="1000"/>
              </a:spcBef>
            </a:pPr>
            <a:r>
              <a:rPr lang="en-US" dirty="0" smtClean="0"/>
              <a:t>Ask child when and where, and with whom they would like to talk</a:t>
            </a:r>
          </a:p>
          <a:p>
            <a:pPr>
              <a:lnSpc>
                <a:spcPct val="110000"/>
              </a:lnSpc>
              <a:spcBef>
                <a:spcPts val="1000"/>
              </a:spcBef>
            </a:pPr>
            <a:r>
              <a:rPr lang="en-US" dirty="0" smtClean="0"/>
              <a:t>Ask if they prefer other way of communicating</a:t>
            </a:r>
            <a:endParaRPr lang="en-US" dirty="0"/>
          </a:p>
        </p:txBody>
      </p:sp>
    </p:spTree>
    <p:extLst>
      <p:ext uri="{BB962C8B-B14F-4D97-AF65-F5344CB8AC3E}">
        <p14:creationId xmlns="" xmlns:p14="http://schemas.microsoft.com/office/powerpoint/2010/main" val="1001280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2. </a:t>
            </a:r>
            <a:r>
              <a:rPr lang="en-US" dirty="0" smtClean="0"/>
              <a:t>Be reassuring </a:t>
            </a:r>
            <a:endParaRPr lang="en-US" dirty="0"/>
          </a:p>
        </p:txBody>
      </p:sp>
      <p:sp>
        <p:nvSpPr>
          <p:cNvPr id="3" name="Content Placeholder 2"/>
          <p:cNvSpPr>
            <a:spLocks noGrp="1"/>
          </p:cNvSpPr>
          <p:nvPr>
            <p:ph idx="1"/>
          </p:nvPr>
        </p:nvSpPr>
        <p:spPr/>
        <p:txBody>
          <a:bodyPr>
            <a:normAutofit/>
          </a:bodyPr>
          <a:lstStyle/>
          <a:p>
            <a:r>
              <a:rPr lang="en-US" dirty="0" smtClean="0"/>
              <a:t>Reassure child that it was not their fault &amp; you believe them</a:t>
            </a:r>
          </a:p>
          <a:p>
            <a:r>
              <a:rPr lang="en-US" dirty="0" smtClean="0"/>
              <a:t>Tell them they are brave for sharing their story, there is no blame or shame</a:t>
            </a:r>
          </a:p>
          <a:p>
            <a:r>
              <a:rPr lang="en-US" dirty="0" smtClean="0"/>
              <a:t>Emphasize you are their to help begin the healing process</a:t>
            </a:r>
          </a:p>
          <a:p>
            <a:pPr marL="342900" lvl="1" indent="-342900">
              <a:spcBef>
                <a:spcPts val="2000"/>
              </a:spcBef>
              <a:buFont typeface="Arial"/>
              <a:buChar char="•"/>
            </a:pPr>
            <a:r>
              <a:rPr lang="en-US" dirty="0" smtClean="0"/>
              <a:t>Tell them the feelings </a:t>
            </a:r>
            <a:r>
              <a:rPr lang="en-US" dirty="0"/>
              <a:t>they have are normal</a:t>
            </a:r>
          </a:p>
          <a:p>
            <a:endParaRPr lang="en-US" dirty="0"/>
          </a:p>
        </p:txBody>
      </p:sp>
    </p:spTree>
    <p:extLst>
      <p:ext uri="{BB962C8B-B14F-4D97-AF65-F5344CB8AC3E}">
        <p14:creationId xmlns="" xmlns:p14="http://schemas.microsoft.com/office/powerpoint/2010/main" val="834127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3</a:t>
            </a:r>
            <a:r>
              <a:rPr lang="en-US" dirty="0" smtClean="0"/>
              <a:t>. Do no harm – be careful not to cause further distress</a:t>
            </a:r>
            <a:endParaRPr lang="en-US" dirty="0"/>
          </a:p>
        </p:txBody>
      </p:sp>
      <p:sp>
        <p:nvSpPr>
          <p:cNvPr id="3" name="Content Placeholder 2"/>
          <p:cNvSpPr>
            <a:spLocks noGrp="1"/>
          </p:cNvSpPr>
          <p:nvPr>
            <p:ph idx="1"/>
          </p:nvPr>
        </p:nvSpPr>
        <p:spPr/>
        <p:txBody>
          <a:bodyPr>
            <a:normAutofit/>
          </a:bodyPr>
          <a:lstStyle/>
          <a:p>
            <a:pPr>
              <a:spcBef>
                <a:spcPts val="1000"/>
              </a:spcBef>
            </a:pPr>
            <a:r>
              <a:rPr lang="en-US" dirty="0" smtClean="0"/>
              <a:t>Monitor interactions that can distress child </a:t>
            </a:r>
          </a:p>
          <a:p>
            <a:pPr>
              <a:spcBef>
                <a:spcPts val="1000"/>
              </a:spcBef>
            </a:pPr>
            <a:r>
              <a:rPr lang="en-US" dirty="0" smtClean="0"/>
              <a:t>Do not become angry </a:t>
            </a:r>
          </a:p>
          <a:p>
            <a:pPr>
              <a:spcBef>
                <a:spcPts val="1000"/>
              </a:spcBef>
            </a:pPr>
            <a:r>
              <a:rPr lang="en-US" dirty="0" smtClean="0"/>
              <a:t>Do not force to answer questions, or do anything </a:t>
            </a:r>
          </a:p>
          <a:p>
            <a:pPr>
              <a:spcBef>
                <a:spcPts val="1000"/>
              </a:spcBef>
            </a:pPr>
            <a:r>
              <a:rPr lang="en-US" dirty="0" smtClean="0"/>
              <a:t>Do not require they repeat story numerous times</a:t>
            </a:r>
          </a:p>
          <a:p>
            <a:pPr>
              <a:spcBef>
                <a:spcPts val="1000"/>
              </a:spcBef>
            </a:pPr>
            <a:r>
              <a:rPr lang="en-US" dirty="0" smtClean="0"/>
              <a:t>Limit activities &amp; communication that cause distress</a:t>
            </a:r>
            <a:endParaRPr lang="en-US" dirty="0"/>
          </a:p>
        </p:txBody>
      </p:sp>
    </p:spTree>
    <p:extLst>
      <p:ext uri="{BB962C8B-B14F-4D97-AF65-F5344CB8AC3E}">
        <p14:creationId xmlns="" xmlns:p14="http://schemas.microsoft.com/office/powerpoint/2010/main" val="224812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chorCtr="0">
            <a:normAutofit/>
          </a:bodyPr>
          <a:lstStyle/>
          <a:p>
            <a:r>
              <a:rPr lang="en-US" dirty="0" smtClean="0">
                <a:solidFill>
                  <a:schemeClr val="bg1"/>
                </a:solidFill>
              </a:rPr>
              <a:t>4. </a:t>
            </a:r>
            <a:r>
              <a:rPr lang="en-US" dirty="0" smtClean="0"/>
              <a:t>Talk </a:t>
            </a:r>
            <a:r>
              <a:rPr lang="en-US" dirty="0"/>
              <a:t>in a way children will </a:t>
            </a:r>
            <a:r>
              <a:rPr lang="en-US" dirty="0" smtClean="0"/>
              <a:t>understand </a:t>
            </a:r>
            <a:endParaRPr lang="en-US" dirty="0"/>
          </a:p>
        </p:txBody>
      </p:sp>
      <p:sp>
        <p:nvSpPr>
          <p:cNvPr id="3" name="Content Placeholder 2"/>
          <p:cNvSpPr>
            <a:spLocks noGrp="1"/>
          </p:cNvSpPr>
          <p:nvPr>
            <p:ph idx="1"/>
          </p:nvPr>
        </p:nvSpPr>
        <p:spPr/>
        <p:txBody>
          <a:bodyPr>
            <a:normAutofit/>
          </a:bodyPr>
          <a:lstStyle/>
          <a:p>
            <a:pPr>
              <a:lnSpc>
                <a:spcPct val="120000"/>
              </a:lnSpc>
              <a:spcBef>
                <a:spcPts val="600"/>
              </a:spcBef>
            </a:pPr>
            <a:r>
              <a:rPr lang="en-US" dirty="0" smtClean="0"/>
              <a:t>Present information in language they understand, alter your vocabulary</a:t>
            </a:r>
          </a:p>
          <a:p>
            <a:pPr>
              <a:lnSpc>
                <a:spcPct val="120000"/>
              </a:lnSpc>
              <a:spcBef>
                <a:spcPts val="600"/>
              </a:spcBef>
            </a:pPr>
            <a:r>
              <a:rPr lang="en-US" dirty="0" smtClean="0"/>
              <a:t>Ensure it is adapted to age and stage of development</a:t>
            </a:r>
          </a:p>
          <a:p>
            <a:pPr>
              <a:lnSpc>
                <a:spcPct val="120000"/>
              </a:lnSpc>
              <a:spcBef>
                <a:spcPts val="600"/>
              </a:spcBef>
            </a:pPr>
            <a:r>
              <a:rPr lang="en-US" dirty="0" smtClean="0"/>
              <a:t>Use variety of means of communicating</a:t>
            </a:r>
          </a:p>
          <a:p>
            <a:pPr>
              <a:lnSpc>
                <a:spcPct val="120000"/>
              </a:lnSpc>
              <a:spcBef>
                <a:spcPts val="600"/>
              </a:spcBef>
            </a:pPr>
            <a:r>
              <a:rPr lang="en-US" dirty="0" smtClean="0"/>
              <a:t>You </a:t>
            </a:r>
            <a:r>
              <a:rPr lang="en-US" dirty="0"/>
              <a:t>will need to ask sensitive questions – </a:t>
            </a:r>
            <a:r>
              <a:rPr lang="en-US" dirty="0" smtClean="0"/>
              <a:t>that’s ok</a:t>
            </a:r>
            <a:endParaRPr lang="en-US" dirty="0"/>
          </a:p>
        </p:txBody>
      </p:sp>
    </p:spTree>
    <p:extLst>
      <p:ext uri="{BB962C8B-B14F-4D97-AF65-F5344CB8AC3E}">
        <p14:creationId xmlns="" xmlns:p14="http://schemas.microsoft.com/office/powerpoint/2010/main" val="1394436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Talk </a:t>
            </a:r>
            <a:r>
              <a:rPr lang="en-US" dirty="0"/>
              <a:t>in a way children will </a:t>
            </a:r>
            <a:r>
              <a:rPr lang="en-US" dirty="0" smtClean="0"/>
              <a:t>understand (cont)</a:t>
            </a:r>
            <a:endParaRPr lang="en-US" dirty="0"/>
          </a:p>
        </p:txBody>
      </p:sp>
      <p:sp>
        <p:nvSpPr>
          <p:cNvPr id="3" name="Content Placeholder 2"/>
          <p:cNvSpPr>
            <a:spLocks noGrp="1"/>
          </p:cNvSpPr>
          <p:nvPr>
            <p:ph idx="1"/>
          </p:nvPr>
        </p:nvSpPr>
        <p:spPr/>
        <p:txBody>
          <a:bodyPr>
            <a:normAutofit/>
          </a:bodyPr>
          <a:lstStyle/>
          <a:p>
            <a:pPr>
              <a:lnSpc>
                <a:spcPct val="120000"/>
              </a:lnSpc>
              <a:spcBef>
                <a:spcPts val="600"/>
              </a:spcBef>
            </a:pPr>
            <a:r>
              <a:rPr lang="en-US" dirty="0"/>
              <a:t>Explain questions dealing with </a:t>
            </a:r>
            <a:r>
              <a:rPr lang="en-US" dirty="0" smtClean="0"/>
              <a:t>sensitive issues </a:t>
            </a:r>
            <a:r>
              <a:rPr lang="en-US" dirty="0"/>
              <a:t>to put </a:t>
            </a:r>
            <a:r>
              <a:rPr lang="en-US" dirty="0" smtClean="0"/>
              <a:t>child’s </a:t>
            </a:r>
            <a:r>
              <a:rPr lang="en-US" dirty="0"/>
              <a:t>fears at ease</a:t>
            </a:r>
          </a:p>
          <a:p>
            <a:pPr>
              <a:lnSpc>
                <a:spcPct val="120000"/>
              </a:lnSpc>
              <a:spcBef>
                <a:spcPts val="600"/>
              </a:spcBef>
            </a:pPr>
            <a:r>
              <a:rPr lang="en-US" dirty="0"/>
              <a:t>Tell the child you know this is difficult &amp; they can go slowly </a:t>
            </a:r>
          </a:p>
          <a:p>
            <a:pPr>
              <a:lnSpc>
                <a:spcPct val="120000"/>
              </a:lnSpc>
              <a:spcBef>
                <a:spcPts val="600"/>
              </a:spcBef>
            </a:pPr>
            <a:r>
              <a:rPr lang="en-US" dirty="0"/>
              <a:t>Ask the child clear &amp; simple questions, focusing on the last time the incident occurred</a:t>
            </a:r>
          </a:p>
          <a:p>
            <a:endParaRPr lang="en-US" dirty="0"/>
          </a:p>
        </p:txBody>
      </p:sp>
    </p:spTree>
    <p:extLst>
      <p:ext uri="{BB962C8B-B14F-4D97-AF65-F5344CB8AC3E}">
        <p14:creationId xmlns="" xmlns:p14="http://schemas.microsoft.com/office/powerpoint/2010/main" val="1072117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5. </a:t>
            </a:r>
            <a:r>
              <a:rPr lang="en-US" dirty="0" smtClean="0"/>
              <a:t>Help the child feel safe  </a:t>
            </a:r>
            <a:endParaRPr lang="en-US" dirty="0"/>
          </a:p>
        </p:txBody>
      </p:sp>
      <p:sp>
        <p:nvSpPr>
          <p:cNvPr id="3" name="Content Placeholder 2"/>
          <p:cNvSpPr>
            <a:spLocks noGrp="1"/>
          </p:cNvSpPr>
          <p:nvPr>
            <p:ph idx="1"/>
          </p:nvPr>
        </p:nvSpPr>
        <p:spPr/>
        <p:txBody>
          <a:bodyPr>
            <a:normAutofit/>
          </a:bodyPr>
          <a:lstStyle/>
          <a:p>
            <a:pPr marL="342900" lvl="1" indent="-342900">
              <a:spcBef>
                <a:spcPts val="1000"/>
              </a:spcBef>
              <a:buFont typeface="Arial"/>
              <a:buChar char="•"/>
              <a:tabLst>
                <a:tab pos="439738" algn="l"/>
              </a:tabLst>
            </a:pPr>
            <a:r>
              <a:rPr lang="en-US" sz="2900" dirty="0"/>
              <a:t>Space </a:t>
            </a:r>
          </a:p>
          <a:p>
            <a:pPr lvl="1">
              <a:tabLst>
                <a:tab pos="439738" algn="l"/>
              </a:tabLst>
            </a:pPr>
            <a:r>
              <a:rPr lang="en-US" sz="2700" dirty="0"/>
              <a:t>Safe &amp; comfortable for child. Private, quiet, free from distraction &amp; potential danger</a:t>
            </a:r>
          </a:p>
          <a:p>
            <a:pPr marL="342900" lvl="1" indent="-342900">
              <a:spcBef>
                <a:spcPts val="1000"/>
              </a:spcBef>
              <a:buFont typeface="Arial"/>
              <a:buChar char="•"/>
              <a:tabLst>
                <a:tab pos="439738" algn="l"/>
              </a:tabLst>
            </a:pPr>
            <a:r>
              <a:rPr lang="en-US" sz="2900" dirty="0"/>
              <a:t>Position</a:t>
            </a:r>
          </a:p>
          <a:p>
            <a:pPr lvl="1">
              <a:tabLst>
                <a:tab pos="439738" algn="l"/>
              </a:tabLst>
            </a:pPr>
            <a:r>
              <a:rPr lang="en-US" sz="2700" dirty="0"/>
              <a:t>At same height / level </a:t>
            </a:r>
          </a:p>
          <a:p>
            <a:pPr lvl="1">
              <a:tabLst>
                <a:tab pos="439738" algn="l"/>
              </a:tabLst>
            </a:pPr>
            <a:r>
              <a:rPr lang="en-US" sz="2700" dirty="0"/>
              <a:t>Close enough so s/he does not have talk loudly, but also feels safe</a:t>
            </a:r>
          </a:p>
          <a:p>
            <a:pPr lvl="1">
              <a:tabLst>
                <a:tab pos="439738" algn="l"/>
              </a:tabLst>
            </a:pPr>
            <a:r>
              <a:rPr lang="en-US" sz="2700" dirty="0"/>
              <a:t>Where s/he can see door</a:t>
            </a:r>
          </a:p>
        </p:txBody>
      </p:sp>
    </p:spTree>
    <p:extLst>
      <p:ext uri="{BB962C8B-B14F-4D97-AF65-F5344CB8AC3E}">
        <p14:creationId xmlns="" xmlns:p14="http://schemas.microsoft.com/office/powerpoint/2010/main" val="405426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r>
              <a:rPr lang="en-US" sz="4800" dirty="0" smtClean="0"/>
              <a:t>CASE MANAGEMENT </a:t>
            </a:r>
            <a:r>
              <a:rPr lang="en-US" sz="4800" dirty="0" err="1" smtClean="0"/>
              <a:t>responseS</a:t>
            </a:r>
            <a:r>
              <a:rPr lang="en-US" sz="4800" dirty="0" smtClean="0"/>
              <a:t> to SEXUAL VIOLENCE for women and girls</a:t>
            </a:r>
            <a:endParaRPr lang="en-US" sz="4800" dirty="0"/>
          </a:p>
        </p:txBody>
      </p:sp>
      <p:sp>
        <p:nvSpPr>
          <p:cNvPr id="5" name="Text Placeholder 4"/>
          <p:cNvSpPr>
            <a:spLocks noGrp="1"/>
          </p:cNvSpPr>
          <p:nvPr>
            <p:ph type="body" sz="quarter" idx="10"/>
          </p:nvPr>
        </p:nvSpPr>
        <p:spPr/>
        <p:txBody>
          <a:bodyPr/>
          <a:lstStyle/>
          <a:p>
            <a:pPr>
              <a:buFont typeface="Tw Cen MT" charset="0"/>
              <a:buChar char=" "/>
              <a:defRPr/>
            </a:pPr>
            <a:r>
              <a:rPr lang="en-US" dirty="0" smtClean="0"/>
              <a:t>MODULE 15C</a:t>
            </a:r>
            <a:endParaRPr lang="en-US" dirty="0"/>
          </a:p>
        </p:txBody>
      </p:sp>
      <p:cxnSp>
        <p:nvCxnSpPr>
          <p:cNvPr id="7" name="Straight Connector 6"/>
          <p:cNvCxnSpPr/>
          <p:nvPr/>
        </p:nvCxnSpPr>
        <p:spPr>
          <a:xfrm>
            <a:off x="1008029" y="505753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Help the child feel safe </a:t>
            </a:r>
            <a:r>
              <a:rPr lang="en-US" dirty="0" smtClean="0"/>
              <a:t>(cont)</a:t>
            </a:r>
            <a:endParaRPr lang="en-US" dirty="0"/>
          </a:p>
        </p:txBody>
      </p:sp>
      <p:sp>
        <p:nvSpPr>
          <p:cNvPr id="3" name="Content Placeholder 2"/>
          <p:cNvSpPr>
            <a:spLocks noGrp="1"/>
          </p:cNvSpPr>
          <p:nvPr>
            <p:ph idx="1"/>
          </p:nvPr>
        </p:nvSpPr>
        <p:spPr/>
        <p:txBody>
          <a:bodyPr/>
          <a:lstStyle/>
          <a:p>
            <a:pPr marL="342900" lvl="1" indent="-342900">
              <a:spcBef>
                <a:spcPts val="1000"/>
              </a:spcBef>
              <a:buFont typeface="Arial"/>
              <a:buChar char="•"/>
            </a:pPr>
            <a:r>
              <a:rPr lang="en-US" sz="2800" dirty="0"/>
              <a:t>Offer choice of having trusted adult they know with them during interview or not </a:t>
            </a:r>
          </a:p>
          <a:p>
            <a:pPr marL="342900" lvl="1" indent="-342900">
              <a:spcBef>
                <a:spcPts val="1000"/>
              </a:spcBef>
              <a:buFont typeface="Arial"/>
              <a:buChar char="•"/>
            </a:pPr>
            <a:r>
              <a:rPr lang="en-US" sz="2800" dirty="0"/>
              <a:t>Do not force child to speak to or in front of someone they appear not to trust </a:t>
            </a:r>
          </a:p>
          <a:p>
            <a:pPr marL="342900" lvl="1" indent="-342900">
              <a:spcBef>
                <a:spcPts val="1000"/>
              </a:spcBef>
              <a:buFont typeface="Arial"/>
              <a:buChar char="•"/>
            </a:pPr>
            <a:r>
              <a:rPr lang="en-US" sz="2800" dirty="0"/>
              <a:t>Do not include the person suspected of abusing the child</a:t>
            </a:r>
          </a:p>
          <a:p>
            <a:pPr marL="342900" lvl="1" indent="-342900">
              <a:spcBef>
                <a:spcPts val="1000"/>
              </a:spcBef>
              <a:buFont typeface="Arial"/>
              <a:buChar char="•"/>
            </a:pPr>
            <a:r>
              <a:rPr lang="en-US" sz="2800" dirty="0"/>
              <a:t>Tell the truth even when it is difficult</a:t>
            </a:r>
          </a:p>
          <a:p>
            <a:pPr marL="342900" lvl="1" indent="-342900">
              <a:spcBef>
                <a:spcPts val="1000"/>
              </a:spcBef>
              <a:buFont typeface="Arial"/>
              <a:buChar char="•"/>
            </a:pPr>
            <a:endParaRPr lang="en-US" dirty="0"/>
          </a:p>
          <a:p>
            <a:pPr>
              <a:spcBef>
                <a:spcPts val="1000"/>
              </a:spcBef>
            </a:pPr>
            <a:endParaRPr lang="en-US" dirty="0"/>
          </a:p>
        </p:txBody>
      </p:sp>
    </p:spTree>
    <p:extLst>
      <p:ext uri="{BB962C8B-B14F-4D97-AF65-F5344CB8AC3E}">
        <p14:creationId xmlns="" xmlns:p14="http://schemas.microsoft.com/office/powerpoint/2010/main" val="35220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6. </a:t>
            </a:r>
            <a:r>
              <a:rPr lang="en-US" dirty="0" smtClean="0"/>
              <a:t>Tell children why you are talking with them</a:t>
            </a:r>
            <a:endParaRPr lang="en-US" dirty="0"/>
          </a:p>
        </p:txBody>
      </p:sp>
      <p:sp>
        <p:nvSpPr>
          <p:cNvPr id="3" name="Content Placeholder 2"/>
          <p:cNvSpPr>
            <a:spLocks noGrp="1"/>
          </p:cNvSpPr>
          <p:nvPr>
            <p:ph idx="1"/>
          </p:nvPr>
        </p:nvSpPr>
        <p:spPr/>
        <p:txBody>
          <a:bodyPr>
            <a:normAutofit/>
          </a:bodyPr>
          <a:lstStyle/>
          <a:p>
            <a:pPr marL="457200" indent="-457200">
              <a:spcBef>
                <a:spcPct val="20000"/>
              </a:spcBef>
              <a:buFont typeface="Arial" pitchFamily="34" charset="0"/>
              <a:buChar char="•"/>
              <a:tabLst>
                <a:tab pos="439738" algn="l"/>
              </a:tabLst>
            </a:pPr>
            <a:r>
              <a:rPr lang="en-US" dirty="0"/>
              <a:t>Who you are and  the purpose of the interview</a:t>
            </a:r>
          </a:p>
          <a:p>
            <a:pPr marL="457200" indent="-457200">
              <a:spcBef>
                <a:spcPct val="20000"/>
              </a:spcBef>
              <a:buFont typeface="Arial" pitchFamily="34" charset="0"/>
              <a:buChar char="•"/>
              <a:tabLst>
                <a:tab pos="439738" algn="l"/>
              </a:tabLst>
            </a:pPr>
            <a:r>
              <a:rPr lang="en-US" dirty="0"/>
              <a:t>How </a:t>
            </a:r>
            <a:r>
              <a:rPr lang="en-US" dirty="0" smtClean="0"/>
              <a:t>long the interview will take</a:t>
            </a:r>
            <a:endParaRPr lang="en-US" dirty="0"/>
          </a:p>
          <a:p>
            <a:pPr marL="457200" indent="-457200">
              <a:spcBef>
                <a:spcPct val="20000"/>
              </a:spcBef>
              <a:buFont typeface="Arial" pitchFamily="34" charset="0"/>
              <a:buChar char="•"/>
              <a:tabLst>
                <a:tab pos="439738" algn="l"/>
              </a:tabLst>
            </a:pPr>
            <a:r>
              <a:rPr lang="en-US" dirty="0"/>
              <a:t>Who the translator is, if one is being </a:t>
            </a:r>
            <a:r>
              <a:rPr lang="en-US" dirty="0" smtClean="0"/>
              <a:t>used</a:t>
            </a:r>
            <a:endParaRPr lang="en-US" dirty="0"/>
          </a:p>
          <a:p>
            <a:pPr marL="457200" indent="-457200">
              <a:spcBef>
                <a:spcPct val="20000"/>
              </a:spcBef>
              <a:buFont typeface="Arial" pitchFamily="34" charset="0"/>
              <a:buChar char="•"/>
              <a:tabLst>
                <a:tab pos="439738" algn="l"/>
              </a:tabLst>
            </a:pPr>
            <a:r>
              <a:rPr lang="en-US" dirty="0"/>
              <a:t>Why you are writing information down (if you are)</a:t>
            </a:r>
          </a:p>
          <a:p>
            <a:pPr marL="457200" indent="-457200">
              <a:spcBef>
                <a:spcPct val="20000"/>
              </a:spcBef>
              <a:buFont typeface="Arial" pitchFamily="34" charset="0"/>
              <a:buChar char="•"/>
              <a:tabLst>
                <a:tab pos="439738" algn="l"/>
              </a:tabLst>
            </a:pPr>
            <a:r>
              <a:rPr lang="en-US" dirty="0"/>
              <a:t>Let the child have a trusted adult in the room if he or she would like </a:t>
            </a:r>
            <a:r>
              <a:rPr lang="en-US" dirty="0" smtClean="0"/>
              <a:t>to</a:t>
            </a:r>
            <a:endParaRPr lang="en-US" dirty="0"/>
          </a:p>
        </p:txBody>
      </p:sp>
    </p:spTree>
    <p:extLst>
      <p:ext uri="{BB962C8B-B14F-4D97-AF65-F5344CB8AC3E}">
        <p14:creationId xmlns="" xmlns:p14="http://schemas.microsoft.com/office/powerpoint/2010/main" val="1936084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7. </a:t>
            </a:r>
            <a:r>
              <a:rPr lang="en-US" dirty="0" smtClean="0"/>
              <a:t>Use appropriate interviewers</a:t>
            </a:r>
            <a:endParaRPr lang="en-US" dirty="0"/>
          </a:p>
        </p:txBody>
      </p:sp>
      <p:sp>
        <p:nvSpPr>
          <p:cNvPr id="3" name="Content Placeholder 2"/>
          <p:cNvSpPr>
            <a:spLocks noGrp="1"/>
          </p:cNvSpPr>
          <p:nvPr>
            <p:ph idx="1"/>
          </p:nvPr>
        </p:nvSpPr>
        <p:spPr/>
        <p:txBody>
          <a:bodyPr>
            <a:normAutofit/>
          </a:bodyPr>
          <a:lstStyle/>
          <a:p>
            <a:pPr>
              <a:lnSpc>
                <a:spcPct val="110000"/>
              </a:lnSpc>
              <a:spcBef>
                <a:spcPts val="1000"/>
              </a:spcBef>
            </a:pPr>
            <a:r>
              <a:rPr lang="en-US" dirty="0" smtClean="0"/>
              <a:t>Best practice is to ask child if s/he would prefer male or female staff to talk to </a:t>
            </a:r>
          </a:p>
          <a:p>
            <a:pPr>
              <a:lnSpc>
                <a:spcPct val="110000"/>
              </a:lnSpc>
              <a:spcBef>
                <a:spcPts val="1000"/>
              </a:spcBef>
            </a:pPr>
            <a:r>
              <a:rPr lang="en-US" dirty="0" smtClean="0"/>
              <a:t>Ensure staff member is trained on how to communicate with child survivors</a:t>
            </a:r>
          </a:p>
          <a:p>
            <a:pPr>
              <a:lnSpc>
                <a:spcPct val="110000"/>
              </a:lnSpc>
              <a:spcBef>
                <a:spcPts val="1000"/>
              </a:spcBef>
            </a:pPr>
            <a:r>
              <a:rPr lang="en-US" dirty="0" smtClean="0"/>
              <a:t>Interviewer must be aware of any information or concerns already known about the case </a:t>
            </a:r>
          </a:p>
          <a:p>
            <a:pPr>
              <a:lnSpc>
                <a:spcPct val="110000"/>
              </a:lnSpc>
              <a:spcBef>
                <a:spcPts val="1000"/>
              </a:spcBef>
            </a:pPr>
            <a:r>
              <a:rPr lang="en-US" dirty="0" smtClean="0"/>
              <a:t>Interviewed must know what services are available to the child – must not make promises of support they cannot keep </a:t>
            </a:r>
            <a:endParaRPr lang="en-US" dirty="0"/>
          </a:p>
        </p:txBody>
      </p:sp>
    </p:spTree>
    <p:extLst>
      <p:ext uri="{BB962C8B-B14F-4D97-AF65-F5344CB8AC3E}">
        <p14:creationId xmlns="" xmlns:p14="http://schemas.microsoft.com/office/powerpoint/2010/main" val="10940056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8. </a:t>
            </a:r>
            <a:r>
              <a:rPr lang="en-US" dirty="0" smtClean="0"/>
              <a:t>Pay attention to non verbal communication </a:t>
            </a:r>
            <a:endParaRPr lang="en-US" dirty="0"/>
          </a:p>
        </p:txBody>
      </p:sp>
      <p:sp>
        <p:nvSpPr>
          <p:cNvPr id="3" name="Content Placeholder 2"/>
          <p:cNvSpPr>
            <a:spLocks noGrp="1"/>
          </p:cNvSpPr>
          <p:nvPr>
            <p:ph idx="1"/>
          </p:nvPr>
        </p:nvSpPr>
        <p:spPr/>
        <p:txBody>
          <a:bodyPr>
            <a:normAutofit/>
          </a:bodyPr>
          <a:lstStyle/>
          <a:p>
            <a:pPr marL="342900" lvl="2" indent="-342900">
              <a:spcBef>
                <a:spcPts val="1000"/>
              </a:spcBef>
              <a:buSzPct val="90000"/>
              <a:buFont typeface="Arial"/>
              <a:buChar char="•"/>
            </a:pPr>
            <a:r>
              <a:rPr lang="en-US" sz="2900" dirty="0"/>
              <a:t>Maintain positive body language to ensure comfort and trust </a:t>
            </a:r>
          </a:p>
          <a:p>
            <a:pPr lvl="1">
              <a:tabLst>
                <a:tab pos="439738" algn="l"/>
              </a:tabLst>
            </a:pPr>
            <a:r>
              <a:rPr lang="en-US" sz="2700" dirty="0"/>
              <a:t>Maintain eye contact where culturally appropriate</a:t>
            </a:r>
          </a:p>
          <a:p>
            <a:pPr lvl="1">
              <a:tabLst>
                <a:tab pos="439738" algn="l"/>
              </a:tabLst>
            </a:pPr>
            <a:r>
              <a:rPr lang="en-US" sz="2700" dirty="0"/>
              <a:t>Use warm / comforting body language</a:t>
            </a:r>
          </a:p>
          <a:p>
            <a:pPr lvl="1">
              <a:tabLst>
                <a:tab pos="439738" algn="l"/>
              </a:tabLst>
            </a:pPr>
            <a:r>
              <a:rPr lang="en-US" sz="2700" dirty="0"/>
              <a:t>Avoid touching the child unless this is appropriate to convey warmth</a:t>
            </a:r>
          </a:p>
          <a:p>
            <a:pPr marL="342900" lvl="2" indent="-342900">
              <a:spcBef>
                <a:spcPts val="1000"/>
              </a:spcBef>
              <a:buSzPct val="90000"/>
              <a:buFont typeface="Arial"/>
              <a:buChar char="•"/>
            </a:pPr>
            <a:endParaRPr lang="en-US" sz="2800" dirty="0"/>
          </a:p>
          <a:p>
            <a:pPr>
              <a:spcBef>
                <a:spcPts val="1000"/>
              </a:spcBef>
            </a:pPr>
            <a:endParaRPr lang="en-US" sz="2800" dirty="0"/>
          </a:p>
        </p:txBody>
      </p:sp>
    </p:spTree>
    <p:extLst>
      <p:ext uri="{BB962C8B-B14F-4D97-AF65-F5344CB8AC3E}">
        <p14:creationId xmlns="" xmlns:p14="http://schemas.microsoft.com/office/powerpoint/2010/main" val="1983268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Pay attention to non verbal communication </a:t>
            </a:r>
            <a:r>
              <a:rPr lang="en-US" dirty="0" smtClean="0"/>
              <a:t>(cont)</a:t>
            </a:r>
            <a:endParaRPr lang="en-US" dirty="0"/>
          </a:p>
        </p:txBody>
      </p:sp>
      <p:sp>
        <p:nvSpPr>
          <p:cNvPr id="3" name="Content Placeholder 2"/>
          <p:cNvSpPr>
            <a:spLocks noGrp="1"/>
          </p:cNvSpPr>
          <p:nvPr>
            <p:ph idx="1"/>
          </p:nvPr>
        </p:nvSpPr>
        <p:spPr/>
        <p:txBody>
          <a:bodyPr>
            <a:normAutofit/>
          </a:bodyPr>
          <a:lstStyle/>
          <a:p>
            <a:pPr marL="342900" lvl="2" indent="-342900">
              <a:buSzPct val="90000"/>
              <a:buFont typeface="Arial"/>
              <a:buChar char="•"/>
            </a:pPr>
            <a:r>
              <a:rPr lang="en-US" sz="2800" dirty="0"/>
              <a:t>Pay attention to the child’s body language</a:t>
            </a:r>
          </a:p>
          <a:p>
            <a:pPr marL="342900" lvl="2" indent="-342900">
              <a:buSzPct val="90000"/>
              <a:buFont typeface="Arial"/>
              <a:buChar char="•"/>
            </a:pPr>
            <a:r>
              <a:rPr lang="en-US" sz="2800" dirty="0"/>
              <a:t>Children may demonstrate signs of physical distress that could signal need to pause the interview: </a:t>
            </a:r>
          </a:p>
          <a:p>
            <a:pPr lvl="1">
              <a:tabLst>
                <a:tab pos="439738" algn="l"/>
              </a:tabLst>
            </a:pPr>
            <a:r>
              <a:rPr lang="en-US" sz="2700" dirty="0"/>
              <a:t>Crying</a:t>
            </a:r>
          </a:p>
          <a:p>
            <a:pPr lvl="1">
              <a:tabLst>
                <a:tab pos="439738" algn="l"/>
              </a:tabLst>
            </a:pPr>
            <a:r>
              <a:rPr lang="en-US" sz="2700" dirty="0"/>
              <a:t>Shaking head </a:t>
            </a:r>
          </a:p>
          <a:p>
            <a:pPr lvl="1">
              <a:tabLst>
                <a:tab pos="439738" algn="l"/>
              </a:tabLst>
            </a:pPr>
            <a:r>
              <a:rPr lang="en-US" sz="2700" dirty="0"/>
              <a:t>Changing posture / turning away</a:t>
            </a:r>
          </a:p>
          <a:p>
            <a:pPr lvl="1">
              <a:tabLst>
                <a:tab pos="439738" algn="l"/>
              </a:tabLst>
            </a:pPr>
            <a:r>
              <a:rPr lang="en-US" sz="2700" dirty="0"/>
              <a:t>Curling into ball </a:t>
            </a:r>
          </a:p>
          <a:p>
            <a:endParaRPr lang="en-US" dirty="0"/>
          </a:p>
        </p:txBody>
      </p:sp>
    </p:spTree>
    <p:extLst>
      <p:ext uri="{BB962C8B-B14F-4D97-AF65-F5344CB8AC3E}">
        <p14:creationId xmlns="" xmlns:p14="http://schemas.microsoft.com/office/powerpoint/2010/main" val="385302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9. </a:t>
            </a:r>
            <a:r>
              <a:rPr lang="en-US" dirty="0" smtClean="0"/>
              <a:t>Respect children’s thoughts and beliefs </a:t>
            </a:r>
            <a:endParaRPr lang="en-US" dirty="0"/>
          </a:p>
        </p:txBody>
      </p:sp>
      <p:sp>
        <p:nvSpPr>
          <p:cNvPr id="3" name="Content Placeholder 2"/>
          <p:cNvSpPr>
            <a:spLocks noGrp="1"/>
          </p:cNvSpPr>
          <p:nvPr>
            <p:ph idx="1"/>
          </p:nvPr>
        </p:nvSpPr>
        <p:spPr/>
        <p:txBody>
          <a:bodyPr>
            <a:normAutofit fontScale="85000" lnSpcReduction="10000"/>
          </a:bodyPr>
          <a:lstStyle/>
          <a:p>
            <a:pPr>
              <a:lnSpc>
                <a:spcPct val="110000"/>
              </a:lnSpc>
              <a:spcBef>
                <a:spcPts val="600"/>
              </a:spcBef>
            </a:pPr>
            <a:r>
              <a:rPr lang="en-US" sz="3700" dirty="0"/>
              <a:t>Children have right to express opinions, thoughts &amp; beliefs about what happened &amp; decisions being made</a:t>
            </a:r>
          </a:p>
          <a:p>
            <a:pPr>
              <a:lnSpc>
                <a:spcPct val="110000"/>
              </a:lnSpc>
              <a:spcBef>
                <a:spcPts val="600"/>
              </a:spcBef>
            </a:pPr>
            <a:r>
              <a:rPr lang="en-US" sz="3700" dirty="0"/>
              <a:t>Service providers must communicate to children that they have this right</a:t>
            </a:r>
          </a:p>
          <a:p>
            <a:pPr>
              <a:lnSpc>
                <a:spcPct val="110000"/>
              </a:lnSpc>
              <a:spcBef>
                <a:spcPts val="600"/>
              </a:spcBef>
            </a:pPr>
            <a:r>
              <a:rPr lang="en-US" sz="3700" dirty="0"/>
              <a:t>Empower child to be in control during communication</a:t>
            </a:r>
          </a:p>
          <a:p>
            <a:pPr>
              <a:lnSpc>
                <a:spcPct val="110000"/>
              </a:lnSpc>
              <a:spcBef>
                <a:spcPts val="600"/>
              </a:spcBef>
            </a:pPr>
            <a:r>
              <a:rPr lang="en-US" sz="3700" dirty="0"/>
              <a:t>Child has right NOT to participate: </a:t>
            </a:r>
          </a:p>
          <a:p>
            <a:pPr lvl="1">
              <a:lnSpc>
                <a:spcPct val="110000"/>
              </a:lnSpc>
            </a:pPr>
            <a:r>
              <a:rPr lang="en-US" sz="2800" dirty="0"/>
              <a:t>C</a:t>
            </a:r>
            <a:r>
              <a:rPr lang="en-US" sz="2800" dirty="0" smtClean="0"/>
              <a:t>hild free to answer “I don’t know” or stop speaking, at any time</a:t>
            </a:r>
            <a:endParaRPr lang="en-US" sz="2800" dirty="0"/>
          </a:p>
        </p:txBody>
      </p:sp>
    </p:spTree>
    <p:extLst>
      <p:ext uri="{BB962C8B-B14F-4D97-AF65-F5344CB8AC3E}">
        <p14:creationId xmlns="" xmlns:p14="http://schemas.microsoft.com/office/powerpoint/2010/main" val="1114862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C000"/>
            </a:solidFill>
          </a:ln>
        </p:spPr>
        <p:txBody>
          <a:bodyPr/>
          <a:lstStyle/>
          <a:p>
            <a:r>
              <a:rPr lang="en-US" dirty="0" smtClean="0"/>
              <a:t>objectives</a:t>
            </a:r>
            <a:endParaRPr lang="en-US" dirty="0"/>
          </a:p>
        </p:txBody>
      </p:sp>
      <p:sp>
        <p:nvSpPr>
          <p:cNvPr id="3" name="Content Placeholder 2"/>
          <p:cNvSpPr>
            <a:spLocks noGrp="1"/>
          </p:cNvSpPr>
          <p:nvPr>
            <p:ph idx="1"/>
          </p:nvPr>
        </p:nvSpPr>
        <p:spPr>
          <a:xfrm>
            <a:off x="6995802" y="1270681"/>
            <a:ext cx="4478866" cy="5053469"/>
          </a:xfrm>
        </p:spPr>
        <p:txBody>
          <a:bodyPr/>
          <a:lstStyle/>
          <a:p>
            <a:r>
              <a:rPr lang="en-US" dirty="0" smtClean="0">
                <a:solidFill>
                  <a:schemeClr val="tx1"/>
                </a:solidFill>
              </a:rPr>
              <a:t>Understand the range of consequences of sexual violence for women and adolescent girls and what the key needs may be </a:t>
            </a:r>
          </a:p>
          <a:p>
            <a:r>
              <a:rPr lang="en-US" dirty="0" smtClean="0">
                <a:solidFill>
                  <a:schemeClr val="tx1"/>
                </a:solidFill>
              </a:rPr>
              <a:t>Learn common reactions a survivor may have to an experience of sexual violence</a:t>
            </a:r>
          </a:p>
          <a:p>
            <a:r>
              <a:rPr lang="en-US" dirty="0" smtClean="0">
                <a:solidFill>
                  <a:schemeClr val="tx1"/>
                </a:solidFill>
              </a:rPr>
              <a:t>Identify key messages that can be provided to sexual violence survivors to help them in healing and recovery</a:t>
            </a:r>
          </a:p>
          <a:p>
            <a:r>
              <a:rPr lang="en-US" dirty="0" smtClean="0">
                <a:solidFill>
                  <a:schemeClr val="tx1"/>
                </a:solidFill>
              </a:rPr>
              <a:t>Identify adaptations for working with adolescent girl survivors</a:t>
            </a:r>
          </a:p>
          <a:p>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SEXUAL violence</a:t>
            </a:r>
            <a:endParaRPr lang="en-US" dirty="0"/>
          </a:p>
        </p:txBody>
      </p:sp>
      <p:sp>
        <p:nvSpPr>
          <p:cNvPr id="3" name="Content Placeholder 2"/>
          <p:cNvSpPr>
            <a:spLocks noGrp="1"/>
          </p:cNvSpPr>
          <p:nvPr>
            <p:ph idx="1"/>
          </p:nvPr>
        </p:nvSpPr>
        <p:spPr>
          <a:xfrm>
            <a:off x="1176649" y="2076371"/>
            <a:ext cx="9720262" cy="1754155"/>
          </a:xfrm>
        </p:spPr>
        <p:txBody>
          <a:bodyPr>
            <a:noAutofit/>
          </a:bodyPr>
          <a:lstStyle/>
          <a:p>
            <a:r>
              <a:rPr lang="en-US" sz="2800" dirty="0" smtClean="0">
                <a:solidFill>
                  <a:schemeClr val="tx1"/>
                </a:solidFill>
              </a:rPr>
              <a:t>Sexual violence is “any sexual act, attempt to obtain a sexual act, unwanted sexual comments or advances, or acts to traffic a person’s sexuality, using coercion, threats of harm or physical force, by any person regardless or relationship to the victim, in any setting, including but not limited to home and work. Sexual violence includes, at least, rape/attempted rape, sexual abuse and sexual exploitation.</a:t>
            </a:r>
          </a:p>
        </p:txBody>
      </p:sp>
    </p:spTree>
    <p:extLst>
      <p:ext uri="{BB962C8B-B14F-4D97-AF65-F5344CB8AC3E}">
        <p14:creationId xmlns="" xmlns:p14="http://schemas.microsoft.com/office/powerpoint/2010/main" val="973920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NEEDS</a:t>
            </a:r>
            <a:endParaRPr lang="en-US" dirty="0"/>
          </a:p>
        </p:txBody>
      </p:sp>
      <p:sp>
        <p:nvSpPr>
          <p:cNvPr id="3" name="Content Placeholder 2"/>
          <p:cNvSpPr>
            <a:spLocks noGrp="1"/>
          </p:cNvSpPr>
          <p:nvPr>
            <p:ph idx="1"/>
          </p:nvPr>
        </p:nvSpPr>
        <p:spPr>
          <a:xfrm>
            <a:off x="698500" y="1739900"/>
            <a:ext cx="11252200" cy="4022725"/>
          </a:xfrm>
        </p:spPr>
        <p:txBody>
          <a:bodyPr/>
          <a:lstStyle/>
          <a:p>
            <a:r>
              <a:rPr lang="en-US" b="1" dirty="0" smtClean="0">
                <a:solidFill>
                  <a:schemeClr val="tx1"/>
                </a:solidFill>
              </a:rPr>
              <a:t>Health</a:t>
            </a:r>
            <a:r>
              <a:rPr lang="en-US" dirty="0" smtClean="0">
                <a:solidFill>
                  <a:schemeClr val="tx1"/>
                </a:solidFill>
              </a:rPr>
              <a:t> – </a:t>
            </a:r>
            <a:r>
              <a:rPr lang="en-US" b="1" dirty="0" smtClean="0">
                <a:solidFill>
                  <a:schemeClr val="tx1"/>
                </a:solidFill>
              </a:rPr>
              <a:t>Medical treatment may be indicated in cases of rape, sexual assault (some time sensitive). </a:t>
            </a:r>
          </a:p>
          <a:p>
            <a:pPr lvl="2">
              <a:buFont typeface="Arial" pitchFamily="34" charset="0"/>
              <a:buChar char="•"/>
            </a:pPr>
            <a:r>
              <a:rPr lang="en-US" sz="1600" dirty="0" smtClean="0">
                <a:solidFill>
                  <a:schemeClr val="tx1"/>
                </a:solidFill>
              </a:rPr>
              <a:t>Injury</a:t>
            </a:r>
          </a:p>
          <a:p>
            <a:pPr lvl="2">
              <a:buFont typeface="Arial" pitchFamily="34" charset="0"/>
              <a:buChar char="•"/>
            </a:pPr>
            <a:r>
              <a:rPr lang="en-US" sz="1600" dirty="0" smtClean="0">
                <a:solidFill>
                  <a:schemeClr val="tx1"/>
                </a:solidFill>
              </a:rPr>
              <a:t>Pain and bleeding</a:t>
            </a:r>
          </a:p>
          <a:p>
            <a:pPr lvl="2">
              <a:buFont typeface="Arial" pitchFamily="34" charset="0"/>
              <a:buChar char="•"/>
            </a:pPr>
            <a:r>
              <a:rPr lang="en-US" sz="1600" dirty="0" smtClean="0">
                <a:solidFill>
                  <a:schemeClr val="tx1"/>
                </a:solidFill>
              </a:rPr>
              <a:t>HIV/ STIs</a:t>
            </a:r>
          </a:p>
          <a:p>
            <a:pPr lvl="2">
              <a:buFont typeface="Arial" pitchFamily="34" charset="0"/>
              <a:buChar char="•"/>
            </a:pPr>
            <a:r>
              <a:rPr lang="en-US" sz="1600" dirty="0" smtClean="0">
                <a:solidFill>
                  <a:schemeClr val="tx1"/>
                </a:solidFill>
              </a:rPr>
              <a:t>Unwanted pregnancy</a:t>
            </a:r>
          </a:p>
          <a:p>
            <a:pPr lvl="2">
              <a:buNone/>
            </a:pPr>
            <a:r>
              <a:rPr lang="en-US" sz="2000" b="1" dirty="0" smtClean="0">
                <a:solidFill>
                  <a:schemeClr val="tx1"/>
                </a:solidFill>
              </a:rPr>
              <a:t>Facilitate access to other health services.</a:t>
            </a:r>
            <a:r>
              <a:rPr lang="en-US" sz="1600" dirty="0" smtClean="0">
                <a:solidFill>
                  <a:schemeClr val="tx1"/>
                </a:solidFill>
              </a:rPr>
              <a:t> </a:t>
            </a:r>
          </a:p>
          <a:p>
            <a:pPr lvl="2">
              <a:buFont typeface="Arial" pitchFamily="34" charset="0"/>
              <a:buChar char="•"/>
            </a:pPr>
            <a:r>
              <a:rPr lang="en-US" sz="1600" dirty="0" smtClean="0">
                <a:solidFill>
                  <a:schemeClr val="tx1"/>
                </a:solidFill>
              </a:rPr>
              <a:t>Menstrual health and hygiene </a:t>
            </a:r>
          </a:p>
          <a:p>
            <a:pPr lvl="2">
              <a:buFont typeface="Arial" pitchFamily="34" charset="0"/>
              <a:buChar char="•"/>
            </a:pPr>
            <a:r>
              <a:rPr lang="en-US" sz="1600" dirty="0" smtClean="0">
                <a:solidFill>
                  <a:schemeClr val="tx1"/>
                </a:solidFill>
              </a:rPr>
              <a:t>Information on family planning and access to family planning methods.</a:t>
            </a:r>
          </a:p>
          <a:p>
            <a:pPr lvl="2">
              <a:buFont typeface="Arial" pitchFamily="34" charset="0"/>
              <a:buChar char="•"/>
            </a:pPr>
            <a:r>
              <a:rPr lang="en-US" sz="1600" dirty="0" smtClean="0">
                <a:solidFill>
                  <a:schemeClr val="tx1"/>
                </a:solidFill>
              </a:rPr>
              <a:t>Facilitating access to safe abortion services or post-abortion care.</a:t>
            </a:r>
          </a:p>
          <a:p>
            <a:pPr lvl="2">
              <a:buFont typeface="Arial" pitchFamily="34" charset="0"/>
              <a:buChar char="•"/>
            </a:pPr>
            <a:r>
              <a:rPr lang="en-US" sz="1600" dirty="0" smtClean="0">
                <a:solidFill>
                  <a:schemeClr val="tx1"/>
                </a:solidFill>
              </a:rPr>
              <a:t>Pre- and post-natal care.</a:t>
            </a:r>
          </a:p>
          <a:p>
            <a:pPr lvl="2">
              <a:buNone/>
            </a:pPr>
            <a:r>
              <a:rPr lang="en-US" sz="1600" dirty="0" smtClean="0">
                <a:solidFill>
                  <a:schemeClr val="tx1"/>
                </a:solidFill>
              </a:rPr>
              <a:t> </a:t>
            </a:r>
          </a:p>
          <a:p>
            <a:pPr indent="-457200">
              <a:lnSpc>
                <a:spcPct val="100000"/>
              </a:lnSpc>
              <a:spcBef>
                <a:spcPts val="600"/>
              </a:spcBef>
              <a:spcAft>
                <a:spcPts val="0"/>
              </a:spcAft>
              <a:buNone/>
            </a:pPr>
            <a:r>
              <a:rPr lang="en-US" b="1" dirty="0" smtClean="0">
                <a:solidFill>
                  <a:schemeClr val="tx1"/>
                </a:solidFill>
              </a:rPr>
              <a:t>Safety </a:t>
            </a:r>
            <a:r>
              <a:rPr lang="en-US" dirty="0" smtClean="0">
                <a:solidFill>
                  <a:schemeClr val="tx1"/>
                </a:solidFill>
              </a:rPr>
              <a:t>– Pay particular attention to risk of further violence or harm from perpetrators, people protecting perpetrators or members of the family due to notions of ‘honor’ – especially unmarried adolescent girls.  </a:t>
            </a:r>
          </a:p>
          <a:p>
            <a:pPr lvl="2">
              <a:buNone/>
            </a:pPr>
            <a:endParaRPr lang="en-US" dirty="0" smtClean="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NEEDS</a:t>
            </a:r>
            <a:endParaRPr lang="en-US" dirty="0"/>
          </a:p>
        </p:txBody>
      </p:sp>
      <p:sp>
        <p:nvSpPr>
          <p:cNvPr id="3" name="Content Placeholder 2"/>
          <p:cNvSpPr>
            <a:spLocks noGrp="1"/>
          </p:cNvSpPr>
          <p:nvPr>
            <p:ph idx="1"/>
          </p:nvPr>
        </p:nvSpPr>
        <p:spPr>
          <a:xfrm>
            <a:off x="711200" y="1701800"/>
            <a:ext cx="10096500" cy="4454525"/>
          </a:xfrm>
        </p:spPr>
        <p:txBody>
          <a:bodyPr/>
          <a:lstStyle/>
          <a:p>
            <a:pPr indent="-457200">
              <a:buNone/>
            </a:pPr>
            <a:r>
              <a:rPr lang="en-US" sz="1800" b="1" dirty="0" smtClean="0">
                <a:solidFill>
                  <a:schemeClr val="tx1"/>
                </a:solidFill>
              </a:rPr>
              <a:t>PSYCHOSOCIAL (COMMON REACTIONS)</a:t>
            </a:r>
            <a:r>
              <a:rPr lang="en-US" sz="1800" dirty="0" smtClean="0">
                <a:solidFill>
                  <a:schemeClr val="tx1"/>
                </a:solidFill>
              </a:rPr>
              <a:t>:</a:t>
            </a:r>
          </a:p>
          <a:p>
            <a:pPr indent="-457200">
              <a:buFont typeface="Arial" pitchFamily="34" charset="0"/>
              <a:buChar char="•"/>
            </a:pPr>
            <a:r>
              <a:rPr lang="en-US" sz="1800" dirty="0" smtClean="0">
                <a:solidFill>
                  <a:schemeClr val="tx1"/>
                </a:solidFill>
              </a:rPr>
              <a:t>Shock, fear and feelings of helplessness and powerlessness</a:t>
            </a:r>
          </a:p>
          <a:p>
            <a:pPr indent="-457200">
              <a:buFont typeface="Arial" pitchFamily="34" charset="0"/>
              <a:buChar char="•"/>
            </a:pPr>
            <a:r>
              <a:rPr lang="en-US" sz="1800" dirty="0" smtClean="0">
                <a:solidFill>
                  <a:schemeClr val="tx1"/>
                </a:solidFill>
              </a:rPr>
              <a:t>Feelings of personal safety are shattered</a:t>
            </a:r>
          </a:p>
          <a:p>
            <a:pPr indent="-457200">
              <a:buFont typeface="Arial" pitchFamily="34" charset="0"/>
              <a:buChar char="•"/>
            </a:pPr>
            <a:r>
              <a:rPr lang="en-US" sz="1800" dirty="0" smtClean="0">
                <a:solidFill>
                  <a:schemeClr val="tx1"/>
                </a:solidFill>
              </a:rPr>
              <a:t>Physical symptoms (trembling, headaches, feeling very tired, not being able to eat or drink, not being able to sleep)</a:t>
            </a:r>
          </a:p>
          <a:p>
            <a:pPr indent="-457200">
              <a:buFont typeface="Arial" pitchFamily="34" charset="0"/>
              <a:buChar char="•"/>
            </a:pPr>
            <a:r>
              <a:rPr lang="en-US" sz="1800" dirty="0" smtClean="0">
                <a:solidFill>
                  <a:schemeClr val="tx1"/>
                </a:solidFill>
              </a:rPr>
              <a:t>Confusion, disorientation</a:t>
            </a:r>
          </a:p>
          <a:p>
            <a:pPr indent="-457200">
              <a:buFont typeface="Arial" pitchFamily="34" charset="0"/>
              <a:buChar char="•"/>
            </a:pPr>
            <a:r>
              <a:rPr lang="en-US" sz="1800" dirty="0" smtClean="0">
                <a:solidFill>
                  <a:schemeClr val="tx1"/>
                </a:solidFill>
              </a:rPr>
              <a:t>Feelings of detachment and being outside one’s body</a:t>
            </a:r>
          </a:p>
          <a:p>
            <a:pPr indent="-457200">
              <a:buFont typeface="Arial" pitchFamily="34" charset="0"/>
              <a:buChar char="•"/>
            </a:pPr>
            <a:r>
              <a:rPr lang="en-US" sz="1800" dirty="0" smtClean="0">
                <a:solidFill>
                  <a:schemeClr val="tx1"/>
                </a:solidFill>
              </a:rPr>
              <a:t>Sadness and crying</a:t>
            </a:r>
          </a:p>
          <a:p>
            <a:pPr indent="-457200">
              <a:buFont typeface="Arial" pitchFamily="34" charset="0"/>
              <a:buChar char="•"/>
            </a:pPr>
            <a:r>
              <a:rPr lang="en-US" sz="1800" dirty="0" smtClean="0">
                <a:solidFill>
                  <a:schemeClr val="tx1"/>
                </a:solidFill>
              </a:rPr>
              <a:t>Being withdrawn</a:t>
            </a:r>
          </a:p>
          <a:p>
            <a:pPr indent="-457200">
              <a:buFont typeface="Arial" pitchFamily="34" charset="0"/>
              <a:buChar char="•"/>
            </a:pPr>
            <a:r>
              <a:rPr lang="en-US" sz="1800" dirty="0" smtClean="0">
                <a:solidFill>
                  <a:schemeClr val="tx1"/>
                </a:solidFill>
              </a:rPr>
              <a:t>Not speaking at all</a:t>
            </a:r>
          </a:p>
          <a:p>
            <a:pPr indent="-457200">
              <a:buFont typeface="Arial" pitchFamily="34" charset="0"/>
              <a:buChar char="•"/>
            </a:pPr>
            <a:r>
              <a:rPr lang="en-US" sz="1800" dirty="0" smtClean="0">
                <a:solidFill>
                  <a:schemeClr val="tx1"/>
                </a:solidFill>
              </a:rPr>
              <a:t>Not being able to care for themselves or their children.</a:t>
            </a:r>
            <a:endParaRPr lang="en-US" sz="18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INFORMATION AND SUPPORT</a:t>
            </a:r>
            <a:endParaRPr lang="en-US" dirty="0"/>
          </a:p>
        </p:txBody>
      </p:sp>
      <p:sp>
        <p:nvSpPr>
          <p:cNvPr id="3" name="Content Placeholder 2"/>
          <p:cNvSpPr>
            <a:spLocks noGrp="1"/>
          </p:cNvSpPr>
          <p:nvPr>
            <p:ph idx="1"/>
          </p:nvPr>
        </p:nvSpPr>
        <p:spPr>
          <a:xfrm>
            <a:off x="762000" y="1676400"/>
            <a:ext cx="10795000" cy="4632325"/>
          </a:xfrm>
        </p:spPr>
        <p:txBody>
          <a:bodyPr/>
          <a:lstStyle/>
          <a:p>
            <a:r>
              <a:rPr lang="en-US" b="1" dirty="0" smtClean="0">
                <a:solidFill>
                  <a:schemeClr val="tx1"/>
                </a:solidFill>
              </a:rPr>
              <a:t>Accurate information about the causes and dynamics of sexual violence and the normal responses and feeling a survivor may have can be very supportive and healing for a survivor.</a:t>
            </a:r>
          </a:p>
          <a:p>
            <a:r>
              <a:rPr lang="en-US" b="1" dirty="0" smtClean="0">
                <a:solidFill>
                  <a:schemeClr val="tx1"/>
                </a:solidFill>
              </a:rPr>
              <a:t>Key messages:</a:t>
            </a:r>
          </a:p>
          <a:p>
            <a:pPr indent="-457200">
              <a:buFont typeface="Arial" pitchFamily="34" charset="0"/>
              <a:buChar char="•"/>
            </a:pPr>
            <a:r>
              <a:rPr lang="en-US" b="1" dirty="0" smtClean="0">
                <a:solidFill>
                  <a:schemeClr val="tx1"/>
                </a:solidFill>
              </a:rPr>
              <a:t> </a:t>
            </a:r>
            <a:r>
              <a:rPr lang="en-US" dirty="0" smtClean="0">
                <a:solidFill>
                  <a:schemeClr val="tx1"/>
                </a:solidFill>
              </a:rPr>
              <a:t>An explanation of what sexual violence is, why it happens and who perpetrates it</a:t>
            </a:r>
          </a:p>
          <a:p>
            <a:pPr indent="-457200">
              <a:buFont typeface="Arial" pitchFamily="34" charset="0"/>
              <a:buChar char="•"/>
            </a:pPr>
            <a:r>
              <a:rPr lang="en-US" dirty="0" smtClean="0">
                <a:solidFill>
                  <a:schemeClr val="tx1"/>
                </a:solidFill>
              </a:rPr>
              <a:t>How survivors may feel after the incident(s), common reactions and normalizing these reactions</a:t>
            </a:r>
          </a:p>
          <a:p>
            <a:pPr indent="-457200">
              <a:buFont typeface="Arial" pitchFamily="34" charset="0"/>
              <a:buChar char="•"/>
            </a:pPr>
            <a:r>
              <a:rPr lang="en-US" dirty="0" smtClean="0">
                <a:solidFill>
                  <a:schemeClr val="tx1"/>
                </a:solidFill>
              </a:rPr>
              <a:t>Survivors’ tendencies to remain silent about</a:t>
            </a:r>
          </a:p>
          <a:p>
            <a:pPr>
              <a:buNone/>
            </a:pPr>
            <a:r>
              <a:rPr lang="en-US" b="1" dirty="0" smtClean="0">
                <a:solidFill>
                  <a:schemeClr val="tx1"/>
                </a:solidFill>
              </a:rPr>
              <a:t>May reduce self-blame and shame about the violence she has been or is experiencing and validate and normalize her reactions to it.  </a:t>
            </a:r>
            <a:endParaRPr lang="en-US" b="1"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br>
              <a:rPr lang="en-US" dirty="0" smtClean="0"/>
            </a:br>
            <a:r>
              <a:rPr lang="en-US" dirty="0" smtClean="0"/>
              <a:t>KEY MESSAGES</a:t>
            </a:r>
            <a:endParaRPr lang="en-US" dirty="0"/>
          </a:p>
        </p:txBody>
      </p:sp>
      <p:sp>
        <p:nvSpPr>
          <p:cNvPr id="3" name="Content Placeholder 2"/>
          <p:cNvSpPr>
            <a:spLocks noGrp="1"/>
          </p:cNvSpPr>
          <p:nvPr>
            <p:ph idx="1"/>
          </p:nvPr>
        </p:nvSpPr>
        <p:spPr/>
        <p:txBody>
          <a:bodyPr/>
          <a:lstStyle/>
          <a:p>
            <a:r>
              <a:rPr lang="en-US" dirty="0" smtClean="0"/>
              <a:t>In groups of 3-4 discuss what you think are key messages that provide a survivor with information about IPV and how it can be helpful. </a:t>
            </a:r>
          </a:p>
          <a:p>
            <a:r>
              <a:rPr lang="en-US" dirty="0" smtClean="0"/>
              <a:t>Be prepared to share with large group for discussion. </a:t>
            </a:r>
          </a:p>
          <a:p>
            <a:r>
              <a:rPr lang="en-US" dirty="0" smtClean="0"/>
              <a:t>In pairs, pick 4-5 key messages and practice saying them as if you are a caseworker speaking with a survivor.  Take turns being the caseworker and the survivor.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What we know about Adolescent Girls</a:t>
            </a:r>
            <a:endParaRPr lang="en-US" dirty="0"/>
          </a:p>
        </p:txBody>
      </p:sp>
      <p:sp>
        <p:nvSpPr>
          <p:cNvPr id="9" name="Content Placeholder 8"/>
          <p:cNvSpPr>
            <a:spLocks noGrp="1"/>
          </p:cNvSpPr>
          <p:nvPr>
            <p:ph idx="1"/>
          </p:nvPr>
        </p:nvSpPr>
        <p:spPr>
          <a:xfrm>
            <a:off x="1039178" y="2164080"/>
            <a:ext cx="9720262" cy="4022725"/>
          </a:xfrm>
        </p:spPr>
        <p:txBody>
          <a:bodyPr/>
          <a:lstStyle/>
          <a:p>
            <a:pPr indent="-457200">
              <a:buFont typeface="Arial" pitchFamily="34" charset="0"/>
              <a:buChar char="•"/>
            </a:pPr>
            <a:r>
              <a:rPr lang="en-US" dirty="0" smtClean="0">
                <a:solidFill>
                  <a:schemeClr val="tx1"/>
                </a:solidFill>
              </a:rPr>
              <a:t>1 in 7 girls in the developing world will be married before the age of 15</a:t>
            </a:r>
          </a:p>
          <a:p>
            <a:pPr indent="-457200">
              <a:buFont typeface="Arial" pitchFamily="34" charset="0"/>
              <a:buChar char="•"/>
            </a:pPr>
            <a:r>
              <a:rPr lang="en-US" dirty="0" smtClean="0">
                <a:solidFill>
                  <a:schemeClr val="tx1"/>
                </a:solidFill>
              </a:rPr>
              <a:t>Nearly ½ of sexual assaults worldwide are against girls aged 15 and younger.</a:t>
            </a:r>
          </a:p>
          <a:p>
            <a:pPr indent="-457200">
              <a:buFont typeface="Arial" pitchFamily="34" charset="0"/>
              <a:buChar char="•"/>
            </a:pPr>
            <a:r>
              <a:rPr lang="en-US" dirty="0" smtClean="0">
                <a:solidFill>
                  <a:schemeClr val="tx1"/>
                </a:solidFill>
              </a:rPr>
              <a:t>Suicide is the first leading cause of death among adolescent girls ages 15-19 in low and middle income countries.  </a:t>
            </a:r>
          </a:p>
          <a:p>
            <a:pPr indent="-457200">
              <a:buFont typeface="Arial" pitchFamily="34" charset="0"/>
              <a:buChar char="•"/>
            </a:pPr>
            <a:r>
              <a:rPr lang="en-US" dirty="0" smtClean="0">
                <a:solidFill>
                  <a:schemeClr val="tx1"/>
                </a:solidFill>
              </a:rPr>
              <a:t>Out of the world’s out-of-school youth, 70% are girls.</a:t>
            </a:r>
          </a:p>
          <a:p>
            <a:pPr indent="-457200">
              <a:buFont typeface="Arial" pitchFamily="34" charset="0"/>
              <a:buChar char="•"/>
            </a:pPr>
            <a:r>
              <a:rPr lang="en-US" dirty="0" smtClean="0">
                <a:solidFill>
                  <a:schemeClr val="tx1"/>
                </a:solidFill>
              </a:rPr>
              <a:t>When a girl receives seven or more years of education, she marries on average 4 years later, delays her first pregnancy by at least as long, and has 2.2 fewer children</a:t>
            </a:r>
            <a:endParaRPr lang="en-US" dirty="0">
              <a:solidFill>
                <a:schemeClr val="tx1"/>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9898</TotalTime>
  <Words>4783</Words>
  <Application>Microsoft Office PowerPoint</Application>
  <PresentationFormat>Custom</PresentationFormat>
  <Paragraphs>375</Paragraphs>
  <Slides>25</Slides>
  <Notes>23</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1_IRC-Module-Template-V2</vt:lpstr>
      <vt:lpstr>IRC-Module-Template-V2</vt:lpstr>
      <vt:lpstr>2_IRC-Module-Template-V2</vt:lpstr>
      <vt:lpstr>Slide 1</vt:lpstr>
      <vt:lpstr>CASE MANAGEMENT responseS to SEXUAL VIOLENCE for women and girls</vt:lpstr>
      <vt:lpstr>objectives</vt:lpstr>
      <vt:lpstr>Defining SEXUAL violence</vt:lpstr>
      <vt:lpstr>KEY NEEDS</vt:lpstr>
      <vt:lpstr>KEY NEEDS</vt:lpstr>
      <vt:lpstr>PROVIDING INFORMATION AND SUPPORT</vt:lpstr>
      <vt:lpstr>ACTIVITY:   KEY MESSAGES</vt:lpstr>
      <vt:lpstr>What we know about Adolescent Girls</vt:lpstr>
      <vt:lpstr>BASIC CONSIDERATIONS/ AdAPtations for Adolescent GIRLS</vt:lpstr>
      <vt:lpstr>closing</vt:lpstr>
      <vt:lpstr>Optional content: communication with child survivors</vt:lpstr>
      <vt:lpstr>Best practices for Communication </vt:lpstr>
      <vt:lpstr>1. Be nurturing, comforting &amp; supportive</vt:lpstr>
      <vt:lpstr>2. Be reassuring </vt:lpstr>
      <vt:lpstr>3. Do no harm – be careful not to cause further distress</vt:lpstr>
      <vt:lpstr>4. Talk in a way children will understand </vt:lpstr>
      <vt:lpstr>Talk in a way children will understand (cont)</vt:lpstr>
      <vt:lpstr>5. Help the child feel safe  </vt:lpstr>
      <vt:lpstr>Help the child feel safe (cont)</vt:lpstr>
      <vt:lpstr>6. Tell children why you are talking with them</vt:lpstr>
      <vt:lpstr>7. Use appropriate interviewers</vt:lpstr>
      <vt:lpstr>8. Pay attention to non verbal communication </vt:lpstr>
      <vt:lpstr>Pay attention to non verbal communication (cont)</vt:lpstr>
      <vt:lpstr>9. Respect children’s thoughts and beliefs </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IRCAdmin</cp:lastModifiedBy>
  <cp:revision>74</cp:revision>
  <dcterms:created xsi:type="dcterms:W3CDTF">2016-02-24T17:55:23Z</dcterms:created>
  <dcterms:modified xsi:type="dcterms:W3CDTF">2017-04-25T15:59:16Z</dcterms:modified>
</cp:coreProperties>
</file>